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388" r:id="rId2"/>
    <p:sldId id="389" r:id="rId3"/>
    <p:sldId id="391" r:id="rId4"/>
    <p:sldId id="437" r:id="rId5"/>
    <p:sldId id="390" r:id="rId6"/>
    <p:sldId id="440" r:id="rId7"/>
    <p:sldId id="403" r:id="rId8"/>
    <p:sldId id="410" r:id="rId9"/>
    <p:sldId id="416" r:id="rId10"/>
    <p:sldId id="419" r:id="rId11"/>
    <p:sldId id="418" r:id="rId12"/>
    <p:sldId id="409" r:id="rId13"/>
    <p:sldId id="436" r:id="rId14"/>
    <p:sldId id="443" r:id="rId15"/>
    <p:sldId id="399" r:id="rId16"/>
    <p:sldId id="434" r:id="rId17"/>
    <p:sldId id="435" r:id="rId18"/>
    <p:sldId id="404" r:id="rId19"/>
    <p:sldId id="442" r:id="rId20"/>
    <p:sldId id="423" r:id="rId21"/>
    <p:sldId id="412" r:id="rId22"/>
    <p:sldId id="424" r:id="rId23"/>
    <p:sldId id="425" r:id="rId24"/>
    <p:sldId id="426" r:id="rId25"/>
    <p:sldId id="427" r:id="rId26"/>
    <p:sldId id="413" r:id="rId27"/>
    <p:sldId id="414" r:id="rId28"/>
    <p:sldId id="428" r:id="rId29"/>
    <p:sldId id="429" r:id="rId30"/>
    <p:sldId id="431" r:id="rId31"/>
    <p:sldId id="432" r:id="rId32"/>
    <p:sldId id="430" r:id="rId33"/>
    <p:sldId id="401" r:id="rId34"/>
    <p:sldId id="433" r:id="rId35"/>
    <p:sldId id="439" r:id="rId36"/>
    <p:sldId id="411" r:id="rId37"/>
    <p:sldId id="321" r:id="rId3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624"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4242" autoAdjust="0"/>
  </p:normalViewPr>
  <p:slideViewPr>
    <p:cSldViewPr snapToGrid="0" showGuides="1">
      <p:cViewPr varScale="1">
        <p:scale>
          <a:sx n="104" d="100"/>
          <a:sy n="104" d="100"/>
        </p:scale>
        <p:origin x="1722" y="96"/>
      </p:cViewPr>
      <p:guideLst>
        <p:guide orient="horz" pos="624"/>
        <p:guide pos="2880"/>
      </p:guideLst>
    </p:cSldViewPr>
  </p:slideViewPr>
  <p:notesTextViewPr>
    <p:cViewPr>
      <p:scale>
        <a:sx n="1" d="1"/>
        <a:sy n="1" d="1"/>
      </p:scale>
      <p:origin x="0" y="0"/>
    </p:cViewPr>
  </p:notesTextViewPr>
  <p:notesViewPr>
    <p:cSldViewPr snapToGrid="0">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2399" tIns="46199" rIns="92399" bIns="4619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7311"/>
          </a:xfrm>
          <a:prstGeom prst="rect">
            <a:avLst/>
          </a:prstGeom>
        </p:spPr>
        <p:txBody>
          <a:bodyPr vert="horz" lIns="92399" tIns="46199" rIns="92399" bIns="46199" rtlCol="0"/>
          <a:lstStyle>
            <a:lvl1pPr algn="r">
              <a:defRPr sz="1200"/>
            </a:lvl1pPr>
          </a:lstStyle>
          <a:p>
            <a:fld id="{DB4C09E8-1DF8-46D8-92D0-E388B89C1738}" type="datetimeFigureOut">
              <a:rPr lang="en-US" smtClean="0"/>
              <a:t>11/9/2020</a:t>
            </a:fld>
            <a:endParaRPr lang="en-US"/>
          </a:p>
        </p:txBody>
      </p:sp>
      <p:sp>
        <p:nvSpPr>
          <p:cNvPr id="4" name="Footer Placeholder 3"/>
          <p:cNvSpPr>
            <a:spLocks noGrp="1"/>
          </p:cNvSpPr>
          <p:nvPr>
            <p:ph type="ftr" sz="quarter" idx="2"/>
          </p:nvPr>
        </p:nvSpPr>
        <p:spPr>
          <a:xfrm>
            <a:off x="0" y="8846554"/>
            <a:ext cx="2971800" cy="467309"/>
          </a:xfrm>
          <a:prstGeom prst="rect">
            <a:avLst/>
          </a:prstGeom>
        </p:spPr>
        <p:txBody>
          <a:bodyPr vert="horz" lIns="92399" tIns="46199" rIns="92399" bIns="4619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7309"/>
          </a:xfrm>
          <a:prstGeom prst="rect">
            <a:avLst/>
          </a:prstGeom>
        </p:spPr>
        <p:txBody>
          <a:bodyPr vert="horz" lIns="92399" tIns="46199" rIns="92399" bIns="46199" rtlCol="0" anchor="b"/>
          <a:lstStyle>
            <a:lvl1pPr algn="r">
              <a:defRPr sz="1200"/>
            </a:lvl1pPr>
          </a:lstStyle>
          <a:p>
            <a:fld id="{ABA9703D-9889-4451-90F6-BC4EA2C53863}" type="slidenum">
              <a:rPr lang="en-US" smtClean="0"/>
              <a:t>‹#›</a:t>
            </a:fld>
            <a:endParaRPr lang="en-US"/>
          </a:p>
        </p:txBody>
      </p:sp>
    </p:spTree>
    <p:extLst>
      <p:ext uri="{BB962C8B-B14F-4D97-AF65-F5344CB8AC3E}">
        <p14:creationId xmlns:p14="http://schemas.microsoft.com/office/powerpoint/2010/main" val="2361564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2399" tIns="46199" rIns="92399" bIns="46199" rtlCol="0"/>
          <a:lstStyle>
            <a:lvl1pPr algn="l">
              <a:defRPr sz="1200"/>
            </a:lvl1pPr>
          </a:lstStyle>
          <a:p>
            <a:endParaRPr lang="en-US"/>
          </a:p>
        </p:txBody>
      </p:sp>
      <p:sp>
        <p:nvSpPr>
          <p:cNvPr id="3" name="Date Placeholder 2"/>
          <p:cNvSpPr>
            <a:spLocks noGrp="1"/>
          </p:cNvSpPr>
          <p:nvPr>
            <p:ph type="dt" idx="1"/>
          </p:nvPr>
        </p:nvSpPr>
        <p:spPr>
          <a:xfrm>
            <a:off x="3884614" y="0"/>
            <a:ext cx="2971800" cy="467311"/>
          </a:xfrm>
          <a:prstGeom prst="rect">
            <a:avLst/>
          </a:prstGeom>
        </p:spPr>
        <p:txBody>
          <a:bodyPr vert="horz" lIns="92399" tIns="46199" rIns="92399" bIns="46199" rtlCol="0"/>
          <a:lstStyle>
            <a:lvl1pPr algn="r">
              <a:defRPr sz="1200"/>
            </a:lvl1pPr>
          </a:lstStyle>
          <a:p>
            <a:fld id="{5F4447FE-E91C-4F33-BE5C-0ADE9DFD7B1D}" type="datetimeFigureOut">
              <a:rPr lang="en-US" smtClean="0"/>
              <a:t>11/9/2020</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2399" tIns="46199" rIns="92399" bIns="46199"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2399" tIns="46199" rIns="92399" bIns="461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2399" tIns="46199" rIns="92399" bIns="4619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7309"/>
          </a:xfrm>
          <a:prstGeom prst="rect">
            <a:avLst/>
          </a:prstGeom>
        </p:spPr>
        <p:txBody>
          <a:bodyPr vert="horz" lIns="92399" tIns="46199" rIns="92399" bIns="46199" rtlCol="0" anchor="b"/>
          <a:lstStyle>
            <a:lvl1pPr algn="r">
              <a:defRPr sz="1200"/>
            </a:lvl1pPr>
          </a:lstStyle>
          <a:p>
            <a:fld id="{0259887F-6452-46D5-9BA6-4AF65137B1C3}" type="slidenum">
              <a:rPr lang="en-US" smtClean="0"/>
              <a:t>‹#›</a:t>
            </a:fld>
            <a:endParaRPr lang="en-US"/>
          </a:p>
        </p:txBody>
      </p:sp>
    </p:spTree>
    <p:extLst>
      <p:ext uri="{BB962C8B-B14F-4D97-AF65-F5344CB8AC3E}">
        <p14:creationId xmlns:p14="http://schemas.microsoft.com/office/powerpoint/2010/main" val="416373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a:t>
            </a:fld>
            <a:endParaRPr lang="en-US"/>
          </a:p>
        </p:txBody>
      </p:sp>
    </p:spTree>
    <p:extLst>
      <p:ext uri="{BB962C8B-B14F-4D97-AF65-F5344CB8AC3E}">
        <p14:creationId xmlns:p14="http://schemas.microsoft.com/office/powerpoint/2010/main" val="127724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10</a:t>
            </a:fld>
            <a:endParaRPr lang="en-US"/>
          </a:p>
        </p:txBody>
      </p:sp>
    </p:spTree>
    <p:extLst>
      <p:ext uri="{BB962C8B-B14F-4D97-AF65-F5344CB8AC3E}">
        <p14:creationId xmlns:p14="http://schemas.microsoft.com/office/powerpoint/2010/main" val="182817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11</a:t>
            </a:fld>
            <a:endParaRPr lang="en-US"/>
          </a:p>
        </p:txBody>
      </p:sp>
    </p:spTree>
    <p:extLst>
      <p:ext uri="{BB962C8B-B14F-4D97-AF65-F5344CB8AC3E}">
        <p14:creationId xmlns:p14="http://schemas.microsoft.com/office/powerpoint/2010/main" val="308970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12</a:t>
            </a:fld>
            <a:endParaRPr lang="en-US"/>
          </a:p>
        </p:txBody>
      </p:sp>
    </p:spTree>
    <p:extLst>
      <p:ext uri="{BB962C8B-B14F-4D97-AF65-F5344CB8AC3E}">
        <p14:creationId xmlns:p14="http://schemas.microsoft.com/office/powerpoint/2010/main" val="23780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13</a:t>
            </a:fld>
            <a:endParaRPr lang="en-US"/>
          </a:p>
        </p:txBody>
      </p:sp>
    </p:spTree>
    <p:extLst>
      <p:ext uri="{BB962C8B-B14F-4D97-AF65-F5344CB8AC3E}">
        <p14:creationId xmlns:p14="http://schemas.microsoft.com/office/powerpoint/2010/main" val="361037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14</a:t>
            </a:fld>
            <a:endParaRPr lang="en-US"/>
          </a:p>
        </p:txBody>
      </p:sp>
    </p:spTree>
    <p:extLst>
      <p:ext uri="{BB962C8B-B14F-4D97-AF65-F5344CB8AC3E}">
        <p14:creationId xmlns:p14="http://schemas.microsoft.com/office/powerpoint/2010/main" val="3508007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15</a:t>
            </a:fld>
            <a:endParaRPr lang="en-US"/>
          </a:p>
        </p:txBody>
      </p:sp>
    </p:spTree>
    <p:extLst>
      <p:ext uri="{BB962C8B-B14F-4D97-AF65-F5344CB8AC3E}">
        <p14:creationId xmlns:p14="http://schemas.microsoft.com/office/powerpoint/2010/main" val="254789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16</a:t>
            </a:fld>
            <a:endParaRPr lang="en-US"/>
          </a:p>
        </p:txBody>
      </p:sp>
    </p:spTree>
    <p:extLst>
      <p:ext uri="{BB962C8B-B14F-4D97-AF65-F5344CB8AC3E}">
        <p14:creationId xmlns:p14="http://schemas.microsoft.com/office/powerpoint/2010/main" val="1973367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17</a:t>
            </a:fld>
            <a:endParaRPr lang="en-US"/>
          </a:p>
        </p:txBody>
      </p:sp>
    </p:spTree>
    <p:extLst>
      <p:ext uri="{BB962C8B-B14F-4D97-AF65-F5344CB8AC3E}">
        <p14:creationId xmlns:p14="http://schemas.microsoft.com/office/powerpoint/2010/main" val="180451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18</a:t>
            </a:fld>
            <a:endParaRPr lang="en-US"/>
          </a:p>
        </p:txBody>
      </p:sp>
    </p:spTree>
    <p:extLst>
      <p:ext uri="{BB962C8B-B14F-4D97-AF65-F5344CB8AC3E}">
        <p14:creationId xmlns:p14="http://schemas.microsoft.com/office/powerpoint/2010/main" val="387101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19</a:t>
            </a:fld>
            <a:endParaRPr lang="en-US"/>
          </a:p>
        </p:txBody>
      </p:sp>
    </p:spTree>
    <p:extLst>
      <p:ext uri="{BB962C8B-B14F-4D97-AF65-F5344CB8AC3E}">
        <p14:creationId xmlns:p14="http://schemas.microsoft.com/office/powerpoint/2010/main" val="110647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a:t>
            </a:fld>
            <a:endParaRPr lang="en-US"/>
          </a:p>
        </p:txBody>
      </p:sp>
    </p:spTree>
    <p:extLst>
      <p:ext uri="{BB962C8B-B14F-4D97-AF65-F5344CB8AC3E}">
        <p14:creationId xmlns:p14="http://schemas.microsoft.com/office/powerpoint/2010/main" val="382032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20</a:t>
            </a:fld>
            <a:endParaRPr lang="en-US"/>
          </a:p>
        </p:txBody>
      </p:sp>
    </p:spTree>
    <p:extLst>
      <p:ext uri="{BB962C8B-B14F-4D97-AF65-F5344CB8AC3E}">
        <p14:creationId xmlns:p14="http://schemas.microsoft.com/office/powerpoint/2010/main" val="428017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21</a:t>
            </a:fld>
            <a:endParaRPr lang="en-US"/>
          </a:p>
        </p:txBody>
      </p:sp>
    </p:spTree>
    <p:extLst>
      <p:ext uri="{BB962C8B-B14F-4D97-AF65-F5344CB8AC3E}">
        <p14:creationId xmlns:p14="http://schemas.microsoft.com/office/powerpoint/2010/main" val="3027380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22</a:t>
            </a:fld>
            <a:endParaRPr lang="en-US"/>
          </a:p>
        </p:txBody>
      </p:sp>
    </p:spTree>
    <p:extLst>
      <p:ext uri="{BB962C8B-B14F-4D97-AF65-F5344CB8AC3E}">
        <p14:creationId xmlns:p14="http://schemas.microsoft.com/office/powerpoint/2010/main" val="3188755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IGR, SGR, solve for growth rate given debt restriction, or Vice versa - also can use payout rate!  For Tesla, answer to how much they can grow with current debt level is “they can’t”</a:t>
            </a:r>
          </a:p>
          <a:p>
            <a:r>
              <a:rPr lang="en-US" sz="1200" b="0" i="0" kern="1200" dirty="0">
                <a:solidFill>
                  <a:schemeClr val="tx1"/>
                </a:solidFill>
                <a:effectLst/>
                <a:latin typeface="+mn-lt"/>
                <a:ea typeface="+mn-ea"/>
                <a:cs typeface="+mn-cs"/>
              </a:rPr>
              <a:t>Try different growth rates, show how you need to </a:t>
            </a:r>
            <a:r>
              <a:rPr lang="en-US" sz="1200" b="0" i="0" kern="1200" dirty="0" err="1">
                <a:solidFill>
                  <a:schemeClr val="tx1"/>
                </a:solidFill>
                <a:effectLst/>
                <a:latin typeface="+mn-lt"/>
                <a:ea typeface="+mn-ea"/>
                <a:cs typeface="+mn-cs"/>
              </a:rPr>
              <a:t>goalseek</a:t>
            </a:r>
            <a:r>
              <a:rPr lang="en-US" sz="1200" b="0" i="0" kern="1200" dirty="0">
                <a:solidFill>
                  <a:schemeClr val="tx1"/>
                </a:solidFill>
                <a:effectLst/>
                <a:latin typeface="+mn-lt"/>
                <a:ea typeface="+mn-ea"/>
                <a:cs typeface="+mn-cs"/>
              </a:rPr>
              <a:t> growth to zero</a:t>
            </a:r>
          </a:p>
        </p:txBody>
      </p:sp>
      <p:sp>
        <p:nvSpPr>
          <p:cNvPr id="4" name="Slide Number Placeholder 3"/>
          <p:cNvSpPr>
            <a:spLocks noGrp="1"/>
          </p:cNvSpPr>
          <p:nvPr>
            <p:ph type="sldNum" sz="quarter" idx="5"/>
          </p:nvPr>
        </p:nvSpPr>
        <p:spPr/>
        <p:txBody>
          <a:bodyPr/>
          <a:lstStyle/>
          <a:p>
            <a:fld id="{0259887F-6452-46D5-9BA6-4AF65137B1C3}" type="slidenum">
              <a:rPr lang="en-US" smtClean="0"/>
              <a:t>23</a:t>
            </a:fld>
            <a:endParaRPr lang="en-US"/>
          </a:p>
        </p:txBody>
      </p:sp>
    </p:spTree>
    <p:extLst>
      <p:ext uri="{BB962C8B-B14F-4D97-AF65-F5344CB8AC3E}">
        <p14:creationId xmlns:p14="http://schemas.microsoft.com/office/powerpoint/2010/main" val="3884949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24</a:t>
            </a:fld>
            <a:endParaRPr lang="en-US"/>
          </a:p>
        </p:txBody>
      </p:sp>
    </p:spTree>
    <p:extLst>
      <p:ext uri="{BB962C8B-B14F-4D97-AF65-F5344CB8AC3E}">
        <p14:creationId xmlns:p14="http://schemas.microsoft.com/office/powerpoint/2010/main" val="3174508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Show how you can build Macros to be scaled...”moving down one cell” won’t work, but inserting a row and moving everything else down endlessly can be repeated</a:t>
            </a:r>
            <a:br>
              <a:rPr lang="en-US" dirty="0"/>
            </a:br>
            <a:endParaRPr lang="en-US" dirty="0"/>
          </a:p>
        </p:txBody>
      </p:sp>
      <p:sp>
        <p:nvSpPr>
          <p:cNvPr id="4" name="Slide Number Placeholder 3"/>
          <p:cNvSpPr>
            <a:spLocks noGrp="1"/>
          </p:cNvSpPr>
          <p:nvPr>
            <p:ph type="sldNum" sz="quarter" idx="5"/>
          </p:nvPr>
        </p:nvSpPr>
        <p:spPr/>
        <p:txBody>
          <a:bodyPr/>
          <a:lstStyle/>
          <a:p>
            <a:fld id="{0259887F-6452-46D5-9BA6-4AF65137B1C3}" type="slidenum">
              <a:rPr lang="en-US" smtClean="0"/>
              <a:t>25</a:t>
            </a:fld>
            <a:endParaRPr lang="en-US"/>
          </a:p>
        </p:txBody>
      </p:sp>
    </p:spTree>
    <p:extLst>
      <p:ext uri="{BB962C8B-B14F-4D97-AF65-F5344CB8AC3E}">
        <p14:creationId xmlns:p14="http://schemas.microsoft.com/office/powerpoint/2010/main" val="2825316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26</a:t>
            </a:fld>
            <a:endParaRPr lang="en-US"/>
          </a:p>
        </p:txBody>
      </p:sp>
    </p:spTree>
    <p:extLst>
      <p:ext uri="{BB962C8B-B14F-4D97-AF65-F5344CB8AC3E}">
        <p14:creationId xmlns:p14="http://schemas.microsoft.com/office/powerpoint/2010/main" val="3624286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27</a:t>
            </a:fld>
            <a:endParaRPr lang="en-US"/>
          </a:p>
        </p:txBody>
      </p:sp>
    </p:spTree>
    <p:extLst>
      <p:ext uri="{BB962C8B-B14F-4D97-AF65-F5344CB8AC3E}">
        <p14:creationId xmlns:p14="http://schemas.microsoft.com/office/powerpoint/2010/main" val="113395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28</a:t>
            </a:fld>
            <a:endParaRPr lang="en-US"/>
          </a:p>
        </p:txBody>
      </p:sp>
    </p:spTree>
    <p:extLst>
      <p:ext uri="{BB962C8B-B14F-4D97-AF65-F5344CB8AC3E}">
        <p14:creationId xmlns:p14="http://schemas.microsoft.com/office/powerpoint/2010/main" val="3752573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29</a:t>
            </a:fld>
            <a:endParaRPr lang="en-US"/>
          </a:p>
        </p:txBody>
      </p:sp>
    </p:spTree>
    <p:extLst>
      <p:ext uri="{BB962C8B-B14F-4D97-AF65-F5344CB8AC3E}">
        <p14:creationId xmlns:p14="http://schemas.microsoft.com/office/powerpoint/2010/main" val="82721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a:t>
            </a:fld>
            <a:endParaRPr lang="en-US"/>
          </a:p>
        </p:txBody>
      </p:sp>
    </p:spTree>
    <p:extLst>
      <p:ext uri="{BB962C8B-B14F-4D97-AF65-F5344CB8AC3E}">
        <p14:creationId xmlns:p14="http://schemas.microsoft.com/office/powerpoint/2010/main" val="2262671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30</a:t>
            </a:fld>
            <a:endParaRPr lang="en-US"/>
          </a:p>
        </p:txBody>
      </p:sp>
    </p:spTree>
    <p:extLst>
      <p:ext uri="{BB962C8B-B14F-4D97-AF65-F5344CB8AC3E}">
        <p14:creationId xmlns:p14="http://schemas.microsoft.com/office/powerpoint/2010/main" val="4139953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31</a:t>
            </a:fld>
            <a:endParaRPr lang="en-US"/>
          </a:p>
        </p:txBody>
      </p:sp>
    </p:spTree>
    <p:extLst>
      <p:ext uri="{BB962C8B-B14F-4D97-AF65-F5344CB8AC3E}">
        <p14:creationId xmlns:p14="http://schemas.microsoft.com/office/powerpoint/2010/main" val="2649206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32</a:t>
            </a:fld>
            <a:endParaRPr lang="en-US"/>
          </a:p>
        </p:txBody>
      </p:sp>
    </p:spTree>
    <p:extLst>
      <p:ext uri="{BB962C8B-B14F-4D97-AF65-F5344CB8AC3E}">
        <p14:creationId xmlns:p14="http://schemas.microsoft.com/office/powerpoint/2010/main" val="3892817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33</a:t>
            </a:fld>
            <a:endParaRPr lang="en-US"/>
          </a:p>
        </p:txBody>
      </p:sp>
    </p:spTree>
    <p:extLst>
      <p:ext uri="{BB962C8B-B14F-4D97-AF65-F5344CB8AC3E}">
        <p14:creationId xmlns:p14="http://schemas.microsoft.com/office/powerpoint/2010/main" val="88966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34</a:t>
            </a:fld>
            <a:endParaRPr lang="en-US"/>
          </a:p>
        </p:txBody>
      </p:sp>
    </p:spTree>
    <p:extLst>
      <p:ext uri="{BB962C8B-B14F-4D97-AF65-F5344CB8AC3E}">
        <p14:creationId xmlns:p14="http://schemas.microsoft.com/office/powerpoint/2010/main" val="2922409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35</a:t>
            </a:fld>
            <a:endParaRPr lang="en-US"/>
          </a:p>
        </p:txBody>
      </p:sp>
    </p:spTree>
    <p:extLst>
      <p:ext uri="{BB962C8B-B14F-4D97-AF65-F5344CB8AC3E}">
        <p14:creationId xmlns:p14="http://schemas.microsoft.com/office/powerpoint/2010/main" val="415733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36</a:t>
            </a:fld>
            <a:endParaRPr lang="en-US"/>
          </a:p>
        </p:txBody>
      </p:sp>
    </p:spTree>
    <p:extLst>
      <p:ext uri="{BB962C8B-B14F-4D97-AF65-F5344CB8AC3E}">
        <p14:creationId xmlns:p14="http://schemas.microsoft.com/office/powerpoint/2010/main" val="1493038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Motivation for my teaching innovation: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-cycle time for finance students to market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Prerequisites, transfer students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Need to make an impact in first finance course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x and y axis : teacher workload vs. practical use for students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Mult</a:t>
            </a:r>
            <a:r>
              <a:rPr lang="en-US" sz="1200" b="0" i="0" kern="1200" dirty="0">
                <a:solidFill>
                  <a:schemeClr val="tx1"/>
                </a:solidFill>
                <a:effectLst/>
                <a:latin typeface="+mn-lt"/>
                <a:ea typeface="+mn-ea"/>
                <a:cs typeface="+mn-cs"/>
              </a:rPr>
              <a:t> choice test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Essay questions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Calculation problems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Open ended case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z axis...hard easy for student to cheat (move it backwards and forwards</a:t>
            </a:r>
          </a:p>
          <a:p>
            <a:endParaRPr lang="en-US" dirty="0"/>
          </a:p>
          <a:p>
            <a:r>
              <a:rPr lang="en-US" sz="1200" b="0" i="0" kern="1200" dirty="0">
                <a:solidFill>
                  <a:schemeClr val="tx1"/>
                </a:solidFill>
                <a:effectLst/>
                <a:latin typeface="+mn-lt"/>
                <a:ea typeface="+mn-ea"/>
                <a:cs typeface="+mn-cs"/>
              </a:rPr>
              <a:t>For advanced topics, flipped classrooms, case based stuff, Bloomberg terminals, etc. all ok</a:t>
            </a:r>
            <a:br>
              <a:rPr lang="en-US" dirty="0"/>
            </a:br>
            <a:br>
              <a:rPr lang="en-US" dirty="0"/>
            </a:br>
            <a:r>
              <a:rPr lang="en-US" sz="1200" b="0" i="0" kern="1200" dirty="0">
                <a:solidFill>
                  <a:schemeClr val="tx1"/>
                </a:solidFill>
                <a:effectLst/>
                <a:latin typeface="+mn-lt"/>
                <a:ea typeface="+mn-ea"/>
                <a:cs typeface="+mn-cs"/>
              </a:rPr>
              <a:t>For an intro class, with non-finance folks, no pre-existing finance knowledge assumed...what can you do?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Big classes in early years, smaller classes in later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BIG FOCUS – Excel integration in as many parts of the course as you can (Excel assignment “answer keys”, bond calculator, grade calculator, investment portfolio calculator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Excel as the “Swiss army knife” of corporate America...reporting tool, database tool, analysis tool, financial calculator, modeling tool  (show different knife gadgets as different Excel uses)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Question 4 - ratio memorization is meaningless without context - trend? Competitors?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presentation videos, use a randomized for name lookups and ids to show the impact of different info in the answers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Make sure screen shots are LARGE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how few files it takes to get up and running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Show arrows/flow chart of semester flow of work (starts out red and blue, one element becomes purple)</a:t>
            </a:r>
          </a:p>
          <a:p>
            <a:endParaRPr lang="en-US" dirty="0"/>
          </a:p>
          <a:p>
            <a:r>
              <a:rPr lang="en-US" sz="1200" b="0" i="0" kern="1200" dirty="0">
                <a:solidFill>
                  <a:schemeClr val="tx1"/>
                </a:solidFill>
                <a:effectLst/>
                <a:latin typeface="+mn-lt"/>
                <a:ea typeface="+mn-ea"/>
                <a:cs typeface="+mn-cs"/>
              </a:rPr>
              <a:t>Each analysis assignment designed to overcome a teaching obstacle (how to apply ratios in a meaningful context, how to construct DYNAMIC pro </a:t>
            </a:r>
            <a:r>
              <a:rPr lang="en-US" sz="1200" b="0" i="0" kern="1200" dirty="0" err="1">
                <a:solidFill>
                  <a:schemeClr val="tx1"/>
                </a:solidFill>
                <a:effectLst/>
                <a:latin typeface="+mn-lt"/>
                <a:ea typeface="+mn-ea"/>
                <a:cs typeface="+mn-cs"/>
              </a:rPr>
              <a:t>formas</a:t>
            </a:r>
            <a:r>
              <a:rPr lang="en-US" sz="1200" b="0" i="0" kern="1200" dirty="0">
                <a:solidFill>
                  <a:schemeClr val="tx1"/>
                </a:solidFill>
                <a:effectLst/>
                <a:latin typeface="+mn-lt"/>
                <a:ea typeface="+mn-ea"/>
                <a:cs typeface="+mn-cs"/>
              </a:rPr>
              <a:t> and do projections, how to illustrate uncertainty in finance, introducing complex problems with multiple methods without spoon feeding ) and provide specific tools (v and </a:t>
            </a:r>
            <a:r>
              <a:rPr lang="en-US" sz="1200" b="0" i="0" kern="1200" dirty="0" err="1">
                <a:solidFill>
                  <a:schemeClr val="tx1"/>
                </a:solidFill>
                <a:effectLst/>
                <a:latin typeface="+mn-lt"/>
                <a:ea typeface="+mn-ea"/>
                <a:cs typeface="+mn-cs"/>
              </a:rPr>
              <a:t>hlookups</a:t>
            </a:r>
            <a:r>
              <a:rPr lang="en-US" sz="1200" b="0" i="0" kern="1200" dirty="0">
                <a:solidFill>
                  <a:schemeClr val="tx1"/>
                </a:solidFill>
                <a:effectLst/>
                <a:latin typeface="+mn-lt"/>
                <a:ea typeface="+mn-ea"/>
                <a:cs typeface="+mn-cs"/>
              </a:rPr>
              <a:t> and concatenating, </a:t>
            </a:r>
            <a:r>
              <a:rPr lang="en-US" sz="1200" b="0" i="0" kern="1200" dirty="0" err="1">
                <a:solidFill>
                  <a:schemeClr val="tx1"/>
                </a:solidFill>
                <a:effectLst/>
                <a:latin typeface="+mn-lt"/>
                <a:ea typeface="+mn-ea"/>
                <a:cs typeface="+mn-cs"/>
              </a:rPr>
              <a:t>goalseeking</a:t>
            </a:r>
            <a:r>
              <a:rPr lang="en-US" sz="1200" b="0" i="0" kern="1200" dirty="0">
                <a:solidFill>
                  <a:schemeClr val="tx1"/>
                </a:solidFill>
                <a:effectLst/>
                <a:latin typeface="+mn-lt"/>
                <a:ea typeface="+mn-ea"/>
                <a:cs typeface="+mn-cs"/>
              </a:rPr>
              <a:t>, macros, and IF/pivot to construct </a:t>
            </a:r>
            <a:r>
              <a:rPr lang="en-US" sz="1200" b="0" i="0" kern="1200" dirty="0" err="1">
                <a:solidFill>
                  <a:schemeClr val="tx1"/>
                </a:solidFill>
                <a:effectLst/>
                <a:latin typeface="+mn-lt"/>
                <a:ea typeface="+mn-ea"/>
                <a:cs typeface="+mn-cs"/>
              </a:rPr>
              <a:t>rentention</a:t>
            </a:r>
            <a:r>
              <a:rPr lang="en-US" sz="1200" b="0" i="0" kern="1200" dirty="0">
                <a:solidFill>
                  <a:schemeClr val="tx1"/>
                </a:solidFill>
                <a:effectLst/>
                <a:latin typeface="+mn-lt"/>
                <a:ea typeface="+mn-ea"/>
                <a:cs typeface="+mn-cs"/>
              </a:rPr>
              <a:t> ratios and using cell references, respectively)</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259887F-6452-46D5-9BA6-4AF65137B1C3}" type="slidenum">
              <a:rPr lang="en-US" smtClean="0"/>
              <a:t>37</a:t>
            </a:fld>
            <a:endParaRPr lang="en-US"/>
          </a:p>
        </p:txBody>
      </p:sp>
    </p:spTree>
    <p:extLst>
      <p:ext uri="{BB962C8B-B14F-4D97-AF65-F5344CB8AC3E}">
        <p14:creationId xmlns:p14="http://schemas.microsoft.com/office/powerpoint/2010/main" val="210613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Motivation for my teaching innovation: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-cycle time for finance students to market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Prerequisites, transfer students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Need to make an impact in first finance course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x and y axis : teacher workload vs. practical use for students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Mult</a:t>
            </a:r>
            <a:r>
              <a:rPr lang="en-US" sz="1200" b="0" i="0" kern="1200" dirty="0">
                <a:solidFill>
                  <a:schemeClr val="tx1"/>
                </a:solidFill>
                <a:effectLst/>
                <a:latin typeface="+mn-lt"/>
                <a:ea typeface="+mn-ea"/>
                <a:cs typeface="+mn-cs"/>
              </a:rPr>
              <a:t> choice test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Essay questions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Calculation problems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Open ended case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z axis...hard easy for student to cheat (move it backwards and forwards</a:t>
            </a:r>
          </a:p>
          <a:p>
            <a:endParaRPr lang="en-US" dirty="0"/>
          </a:p>
          <a:p>
            <a:r>
              <a:rPr lang="en-US" sz="1200" b="0" i="0" kern="1200" dirty="0">
                <a:solidFill>
                  <a:schemeClr val="tx1"/>
                </a:solidFill>
                <a:effectLst/>
                <a:latin typeface="+mn-lt"/>
                <a:ea typeface="+mn-ea"/>
                <a:cs typeface="+mn-cs"/>
              </a:rPr>
              <a:t>For advanced topics, flipped classrooms, case based stuff, Bloomberg terminals, etc. all ok</a:t>
            </a:r>
            <a:br>
              <a:rPr lang="en-US" dirty="0"/>
            </a:br>
            <a:br>
              <a:rPr lang="en-US" dirty="0"/>
            </a:br>
            <a:r>
              <a:rPr lang="en-US" sz="1200" b="0" i="0" kern="1200" dirty="0">
                <a:solidFill>
                  <a:schemeClr val="tx1"/>
                </a:solidFill>
                <a:effectLst/>
                <a:latin typeface="+mn-lt"/>
                <a:ea typeface="+mn-ea"/>
                <a:cs typeface="+mn-cs"/>
              </a:rPr>
              <a:t>For an intro class, with non-finance folks, no pre-existing finance knowledge assumed...what can you do?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Big classes in early years, smaller classes in later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BIG FOCUS – Excel integration in as many parts of the course as you can (Excel assignment “answer keys”, bond calculator, grade calculator, investment portfolio calculator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Excel as the “Swiss army knife” of corporate America...reporting tool, database tool, analysis tool, financial calculator, modeling tool  (show different knife gadgets as different Excel uses)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Question 4 - ratio memorization is meaningless without context - trend? Competitors? Etc.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presentation videos, use a randomized for name lookups and ids to show the impact of different info in the answers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Make sure screen shots are LARGE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how few files it takes to get up and running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Show arrows/flow chart of semester flow of work (starts out red and blue, one element becomes purple)</a:t>
            </a:r>
          </a:p>
          <a:p>
            <a:endParaRPr lang="en-US" dirty="0"/>
          </a:p>
          <a:p>
            <a:r>
              <a:rPr lang="en-US" sz="1200" b="0" i="0" kern="1200" dirty="0">
                <a:solidFill>
                  <a:schemeClr val="tx1"/>
                </a:solidFill>
                <a:effectLst/>
                <a:latin typeface="+mn-lt"/>
                <a:ea typeface="+mn-ea"/>
                <a:cs typeface="+mn-cs"/>
              </a:rPr>
              <a:t>Each analysis assignment designed to overcome a teaching obstacle (how to apply ratios in a meaningful context, how to construct DYNAMIC pro </a:t>
            </a:r>
            <a:r>
              <a:rPr lang="en-US" sz="1200" b="0" i="0" kern="1200" dirty="0" err="1">
                <a:solidFill>
                  <a:schemeClr val="tx1"/>
                </a:solidFill>
                <a:effectLst/>
                <a:latin typeface="+mn-lt"/>
                <a:ea typeface="+mn-ea"/>
                <a:cs typeface="+mn-cs"/>
              </a:rPr>
              <a:t>formas</a:t>
            </a:r>
            <a:r>
              <a:rPr lang="en-US" sz="1200" b="0" i="0" kern="1200" dirty="0">
                <a:solidFill>
                  <a:schemeClr val="tx1"/>
                </a:solidFill>
                <a:effectLst/>
                <a:latin typeface="+mn-lt"/>
                <a:ea typeface="+mn-ea"/>
                <a:cs typeface="+mn-cs"/>
              </a:rPr>
              <a:t> and do projections, how to illustrate uncertainty in finance, introducing complex problems with multiple methods without spoon feeding ) and provide specific tools (v and </a:t>
            </a:r>
            <a:r>
              <a:rPr lang="en-US" sz="1200" b="0" i="0" kern="1200" dirty="0" err="1">
                <a:solidFill>
                  <a:schemeClr val="tx1"/>
                </a:solidFill>
                <a:effectLst/>
                <a:latin typeface="+mn-lt"/>
                <a:ea typeface="+mn-ea"/>
                <a:cs typeface="+mn-cs"/>
              </a:rPr>
              <a:t>hlookups</a:t>
            </a:r>
            <a:r>
              <a:rPr lang="en-US" sz="1200" b="0" i="0" kern="1200" dirty="0">
                <a:solidFill>
                  <a:schemeClr val="tx1"/>
                </a:solidFill>
                <a:effectLst/>
                <a:latin typeface="+mn-lt"/>
                <a:ea typeface="+mn-ea"/>
                <a:cs typeface="+mn-cs"/>
              </a:rPr>
              <a:t> and concatenating, </a:t>
            </a:r>
            <a:r>
              <a:rPr lang="en-US" sz="1200" b="0" i="0" kern="1200" dirty="0" err="1">
                <a:solidFill>
                  <a:schemeClr val="tx1"/>
                </a:solidFill>
                <a:effectLst/>
                <a:latin typeface="+mn-lt"/>
                <a:ea typeface="+mn-ea"/>
                <a:cs typeface="+mn-cs"/>
              </a:rPr>
              <a:t>goalseeking</a:t>
            </a:r>
            <a:r>
              <a:rPr lang="en-US" sz="1200" b="0" i="0" kern="1200" dirty="0">
                <a:solidFill>
                  <a:schemeClr val="tx1"/>
                </a:solidFill>
                <a:effectLst/>
                <a:latin typeface="+mn-lt"/>
                <a:ea typeface="+mn-ea"/>
                <a:cs typeface="+mn-cs"/>
              </a:rPr>
              <a:t>, macros, and IF/pivot to construct </a:t>
            </a:r>
            <a:r>
              <a:rPr lang="en-US" sz="1200" b="0" i="0" kern="1200" dirty="0" err="1">
                <a:solidFill>
                  <a:schemeClr val="tx1"/>
                </a:solidFill>
                <a:effectLst/>
                <a:latin typeface="+mn-lt"/>
                <a:ea typeface="+mn-ea"/>
                <a:cs typeface="+mn-cs"/>
              </a:rPr>
              <a:t>rentention</a:t>
            </a:r>
            <a:r>
              <a:rPr lang="en-US" sz="1200" b="0" i="0" kern="1200" dirty="0">
                <a:solidFill>
                  <a:schemeClr val="tx1"/>
                </a:solidFill>
                <a:effectLst/>
                <a:latin typeface="+mn-lt"/>
                <a:ea typeface="+mn-ea"/>
                <a:cs typeface="+mn-cs"/>
              </a:rPr>
              <a:t> ratios and using cell references, respectively)</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259887F-6452-46D5-9BA6-4AF65137B1C3}" type="slidenum">
              <a:rPr lang="en-US" smtClean="0"/>
              <a:t>4</a:t>
            </a:fld>
            <a:endParaRPr lang="en-US"/>
          </a:p>
        </p:txBody>
      </p:sp>
    </p:spTree>
    <p:extLst>
      <p:ext uri="{BB962C8B-B14F-4D97-AF65-F5344CB8AC3E}">
        <p14:creationId xmlns:p14="http://schemas.microsoft.com/office/powerpoint/2010/main" val="328078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5</a:t>
            </a:fld>
            <a:endParaRPr lang="en-US"/>
          </a:p>
        </p:txBody>
      </p:sp>
    </p:spTree>
    <p:extLst>
      <p:ext uri="{BB962C8B-B14F-4D97-AF65-F5344CB8AC3E}">
        <p14:creationId xmlns:p14="http://schemas.microsoft.com/office/powerpoint/2010/main" val="194687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6</a:t>
            </a:fld>
            <a:endParaRPr lang="en-US"/>
          </a:p>
        </p:txBody>
      </p:sp>
    </p:spTree>
    <p:extLst>
      <p:ext uri="{BB962C8B-B14F-4D97-AF65-F5344CB8AC3E}">
        <p14:creationId xmlns:p14="http://schemas.microsoft.com/office/powerpoint/2010/main" val="362504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7</a:t>
            </a:fld>
            <a:endParaRPr lang="en-US"/>
          </a:p>
        </p:txBody>
      </p:sp>
    </p:spTree>
    <p:extLst>
      <p:ext uri="{BB962C8B-B14F-4D97-AF65-F5344CB8AC3E}">
        <p14:creationId xmlns:p14="http://schemas.microsoft.com/office/powerpoint/2010/main" val="134797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8</a:t>
            </a:fld>
            <a:endParaRPr lang="en-US"/>
          </a:p>
        </p:txBody>
      </p:sp>
    </p:spTree>
    <p:extLst>
      <p:ext uri="{BB962C8B-B14F-4D97-AF65-F5344CB8AC3E}">
        <p14:creationId xmlns:p14="http://schemas.microsoft.com/office/powerpoint/2010/main" val="113796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9887F-6452-46D5-9BA6-4AF65137B1C3}" type="slidenum">
              <a:rPr lang="en-US" smtClean="0"/>
              <a:t>9</a:t>
            </a:fld>
            <a:endParaRPr lang="en-US"/>
          </a:p>
        </p:txBody>
      </p:sp>
    </p:spTree>
    <p:extLst>
      <p:ext uri="{BB962C8B-B14F-4D97-AF65-F5344CB8AC3E}">
        <p14:creationId xmlns:p14="http://schemas.microsoft.com/office/powerpoint/2010/main" val="97716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378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DBEDE-76E4-4FF2-9BB3-6765CF7E48DC}"/>
              </a:ext>
            </a:extLst>
          </p:cNvPr>
          <p:cNvSpPr/>
          <p:nvPr userDrawn="1"/>
        </p:nvSpPr>
        <p:spPr>
          <a:xfrm>
            <a:off x="0" y="0"/>
            <a:ext cx="9144000"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B4CBF0-3D5E-4888-8C0B-C594D7853367}"/>
              </a:ext>
            </a:extLst>
          </p:cNvPr>
          <p:cNvSpPr/>
          <p:nvPr userDrawn="1"/>
        </p:nvSpPr>
        <p:spPr>
          <a:xfrm>
            <a:off x="0" y="65532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ttp://www.ccts.uic.edu/sites/default/files/footer_logo/CAMP.CIRC_.LG_.RED_.PNG">
            <a:extLst>
              <a:ext uri="{FF2B5EF4-FFF2-40B4-BE49-F238E27FC236}">
                <a16:creationId xmlns:a16="http://schemas.microsoft.com/office/drawing/2014/main" id="{C7374436-1E49-4AED-AA0D-758C67899A1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5630863"/>
            <a:ext cx="1106487" cy="11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02816"/>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Excel_Macro-Enabled_Worksheet.xlsm"/></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Excel_Worksheet1.xlsx"/></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Excel_Worksheet2.xlsx"/></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obrienw@uic.edu"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232B71-CDB6-49FB-A9BC-AF3CBCF9C2B2}"/>
              </a:ext>
            </a:extLst>
          </p:cNvPr>
          <p:cNvSpPr txBox="1">
            <a:spLocks/>
          </p:cNvSpPr>
          <p:nvPr/>
        </p:nvSpPr>
        <p:spPr>
          <a:xfrm>
            <a:off x="685800" y="1143001"/>
            <a:ext cx="7772400" cy="497041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a:latin typeface="+mn-lt"/>
              </a:rPr>
              <a:t>Teaching Advanced Excel Skills and Analytical Techniques in an Introductory Finance Course</a:t>
            </a:r>
            <a:br>
              <a:rPr lang="en-US" sz="2400" dirty="0">
                <a:latin typeface="+mn-lt"/>
              </a:rPr>
            </a:br>
            <a:endParaRPr lang="en-US" sz="2400" dirty="0">
              <a:latin typeface="+mn-lt"/>
            </a:endParaRPr>
          </a:p>
          <a:p>
            <a:pPr algn="ctr"/>
            <a:endParaRPr lang="en-US" sz="2400" dirty="0">
              <a:solidFill>
                <a:srgbClr val="FF0000"/>
              </a:solidFill>
              <a:latin typeface="+mn-lt"/>
            </a:endParaRPr>
          </a:p>
          <a:p>
            <a:pPr algn="ctr"/>
            <a:br>
              <a:rPr lang="en-US" sz="2400" dirty="0">
                <a:solidFill>
                  <a:srgbClr val="FF0000"/>
                </a:solidFill>
                <a:latin typeface="+mn-lt"/>
              </a:rPr>
            </a:br>
            <a:r>
              <a:rPr lang="en-US" sz="2000" dirty="0">
                <a:latin typeface="+mn-lt"/>
              </a:rPr>
              <a:t>FMA Innovation In Teaching Session</a:t>
            </a:r>
            <a:br>
              <a:rPr lang="en-US" sz="2400" dirty="0">
                <a:solidFill>
                  <a:srgbClr val="FF0000"/>
                </a:solidFill>
                <a:latin typeface="+mn-lt"/>
              </a:rPr>
            </a:br>
            <a:endParaRPr lang="en-US" sz="2400" dirty="0">
              <a:solidFill>
                <a:srgbClr val="FF0000"/>
              </a:solidFill>
              <a:latin typeface="+mn-lt"/>
            </a:endParaRPr>
          </a:p>
          <a:p>
            <a:pPr algn="ctr"/>
            <a:br>
              <a:rPr lang="en-US" sz="2400" dirty="0">
                <a:solidFill>
                  <a:srgbClr val="FF0000"/>
                </a:solidFill>
                <a:latin typeface="+mn-lt"/>
              </a:rPr>
            </a:br>
            <a:r>
              <a:rPr lang="en-US" sz="2000" dirty="0">
                <a:latin typeface="+mn-lt"/>
              </a:rPr>
              <a:t>William O’Brien</a:t>
            </a:r>
            <a:br>
              <a:rPr lang="en-US" sz="2000" dirty="0">
                <a:latin typeface="+mn-lt"/>
              </a:rPr>
            </a:br>
            <a:r>
              <a:rPr lang="en-US" sz="2000" dirty="0">
                <a:latin typeface="+mn-lt"/>
              </a:rPr>
              <a:t>University of Illinois at Chicago</a:t>
            </a:r>
          </a:p>
          <a:p>
            <a:pPr algn="ctr"/>
            <a:endParaRPr lang="en-US" sz="2000" dirty="0">
              <a:latin typeface="+mn-lt"/>
            </a:endParaRPr>
          </a:p>
          <a:p>
            <a:pPr algn="ctr"/>
            <a:r>
              <a:rPr lang="en-US" sz="2000" dirty="0">
                <a:latin typeface="+mn-lt"/>
              </a:rPr>
              <a:t>October 20, 2020</a:t>
            </a:r>
            <a:endParaRPr lang="en-US" sz="2400" dirty="0">
              <a:latin typeface="+mn-lt"/>
            </a:endParaRPr>
          </a:p>
        </p:txBody>
      </p:sp>
    </p:spTree>
    <p:extLst>
      <p:ext uri="{BB962C8B-B14F-4D97-AF65-F5344CB8AC3E}">
        <p14:creationId xmlns:p14="http://schemas.microsoft.com/office/powerpoint/2010/main" val="58322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1</a:t>
            </a:r>
            <a:r>
              <a:rPr lang="en-US" sz="3600" b="1" baseline="30000" dirty="0"/>
              <a:t>st</a:t>
            </a:r>
            <a:r>
              <a:rPr lang="en-US" sz="3600" b="1" dirty="0"/>
              <a:t> Half of Semester –Excel Tools</a:t>
            </a:r>
          </a:p>
        </p:txBody>
      </p:sp>
      <p:sp>
        <p:nvSpPr>
          <p:cNvPr id="3" name="TextBox 2">
            <a:extLst>
              <a:ext uri="{FF2B5EF4-FFF2-40B4-BE49-F238E27FC236}">
                <a16:creationId xmlns:a16="http://schemas.microsoft.com/office/drawing/2014/main" id="{ED1F5721-CFF4-46AB-9BB9-51FE8188C6A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solidFill>
                  <a:schemeClr val="bg1">
                    <a:lumMod val="85000"/>
                  </a:schemeClr>
                </a:solidFill>
              </a:rPr>
              <a:t>Cell Referencing</a:t>
            </a:r>
          </a:p>
          <a:p>
            <a:pPr>
              <a:spcAft>
                <a:spcPts val="600"/>
              </a:spcAft>
            </a:pPr>
            <a:r>
              <a:rPr lang="en-US" sz="2000" dirty="0">
                <a:solidFill>
                  <a:schemeClr val="bg1">
                    <a:lumMod val="85000"/>
                  </a:schemeClr>
                </a:solidFill>
              </a:rPr>
              <a:t>VLOOKUP</a:t>
            </a:r>
          </a:p>
          <a:p>
            <a:pPr>
              <a:spcAft>
                <a:spcPts val="600"/>
              </a:spcAft>
            </a:pPr>
            <a:r>
              <a:rPr lang="en-US" sz="2000" dirty="0">
                <a:solidFill>
                  <a:schemeClr val="bg1">
                    <a:lumMod val="85000"/>
                  </a:schemeClr>
                </a:solidFill>
              </a:rPr>
              <a:t>Auto-filling cells</a:t>
            </a:r>
          </a:p>
          <a:p>
            <a:pPr>
              <a:spcAft>
                <a:spcPts val="600"/>
              </a:spcAft>
            </a:pPr>
            <a:r>
              <a:rPr lang="en-US" sz="2000" dirty="0">
                <a:solidFill>
                  <a:srgbClr val="FF0000"/>
                </a:solidFill>
              </a:rPr>
              <a:t>Pivot Tables</a:t>
            </a:r>
          </a:p>
          <a:p>
            <a:pPr>
              <a:spcAft>
                <a:spcPts val="600"/>
              </a:spcAft>
            </a:pPr>
            <a:r>
              <a:rPr lang="en-US" sz="2000" dirty="0">
                <a:solidFill>
                  <a:srgbClr val="FF0000"/>
                </a:solidFill>
              </a:rPr>
              <a:t>IF, SUMIF, COUNTIF</a:t>
            </a:r>
          </a:p>
          <a:p>
            <a:pPr>
              <a:spcAft>
                <a:spcPts val="600"/>
              </a:spcAft>
            </a:pPr>
            <a:r>
              <a:rPr lang="en-US" sz="2000" dirty="0">
                <a:solidFill>
                  <a:srgbClr val="FF0000"/>
                </a:solidFill>
              </a:rPr>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pic>
        <p:nvPicPr>
          <p:cNvPr id="5" name="Picture 4">
            <a:extLst>
              <a:ext uri="{FF2B5EF4-FFF2-40B4-BE49-F238E27FC236}">
                <a16:creationId xmlns:a16="http://schemas.microsoft.com/office/drawing/2014/main" id="{FA469B0A-07BA-4DAF-9F66-11F18906E4F5}"/>
              </a:ext>
            </a:extLst>
          </p:cNvPr>
          <p:cNvPicPr>
            <a:picLocks noChangeAspect="1"/>
          </p:cNvPicPr>
          <p:nvPr/>
        </p:nvPicPr>
        <p:blipFill rotWithShape="1">
          <a:blip r:embed="rId3"/>
          <a:srcRect l="33999" t="18892" r="11999" b="6442"/>
          <a:stretch/>
        </p:blipFill>
        <p:spPr>
          <a:xfrm>
            <a:off x="3727268" y="1508760"/>
            <a:ext cx="4937760" cy="3840480"/>
          </a:xfrm>
          <a:prstGeom prst="rect">
            <a:avLst/>
          </a:prstGeom>
        </p:spPr>
      </p:pic>
    </p:spTree>
    <p:extLst>
      <p:ext uri="{BB962C8B-B14F-4D97-AF65-F5344CB8AC3E}">
        <p14:creationId xmlns:p14="http://schemas.microsoft.com/office/powerpoint/2010/main" val="2003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1</a:t>
            </a:r>
            <a:r>
              <a:rPr lang="en-US" sz="3600" b="1" baseline="30000" dirty="0"/>
              <a:t>st</a:t>
            </a:r>
            <a:r>
              <a:rPr lang="en-US" sz="3600" b="1" dirty="0"/>
              <a:t> Half of Semester –Excel Tools</a:t>
            </a:r>
          </a:p>
        </p:txBody>
      </p:sp>
      <p:sp>
        <p:nvSpPr>
          <p:cNvPr id="3" name="TextBox 2">
            <a:extLst>
              <a:ext uri="{FF2B5EF4-FFF2-40B4-BE49-F238E27FC236}">
                <a16:creationId xmlns:a16="http://schemas.microsoft.com/office/drawing/2014/main" id="{ED1F5721-CFF4-46AB-9BB9-51FE8188C6A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solidFill>
                  <a:schemeClr val="bg1">
                    <a:lumMod val="85000"/>
                  </a:schemeClr>
                </a:solidFill>
              </a:rPr>
              <a:t>Cell Referencing</a:t>
            </a:r>
          </a:p>
          <a:p>
            <a:pPr>
              <a:spcAft>
                <a:spcPts val="600"/>
              </a:spcAft>
            </a:pPr>
            <a:r>
              <a:rPr lang="en-US" sz="2000" dirty="0">
                <a:solidFill>
                  <a:schemeClr val="bg1">
                    <a:lumMod val="85000"/>
                  </a:schemeClr>
                </a:solidFill>
              </a:rPr>
              <a:t>VLOOKUP</a:t>
            </a:r>
          </a:p>
          <a:p>
            <a:pPr>
              <a:spcAft>
                <a:spcPts val="600"/>
              </a:spcAft>
            </a:pPr>
            <a:r>
              <a:rPr lang="en-US" sz="2000" dirty="0">
                <a:solidFill>
                  <a:schemeClr val="bg1">
                    <a:lumMod val="85000"/>
                  </a:schemeClr>
                </a:solidFill>
              </a:rPr>
              <a:t>Auto-filling cells</a:t>
            </a:r>
          </a:p>
          <a:p>
            <a:pPr>
              <a:spcAft>
                <a:spcPts val="600"/>
              </a:spcAft>
            </a:pPr>
            <a:r>
              <a:rPr lang="en-US" sz="2000" dirty="0">
                <a:solidFill>
                  <a:schemeClr val="bg1">
                    <a:lumMod val="85000"/>
                  </a:schemeClr>
                </a:solidFill>
              </a:rPr>
              <a:t>Pivot Tables</a:t>
            </a:r>
          </a:p>
          <a:p>
            <a:pPr>
              <a:spcAft>
                <a:spcPts val="600"/>
              </a:spcAft>
            </a:pPr>
            <a:r>
              <a:rPr lang="en-US" sz="2000" dirty="0">
                <a:solidFill>
                  <a:schemeClr val="bg1">
                    <a:lumMod val="85000"/>
                  </a:schemeClr>
                </a:solidFill>
              </a:rPr>
              <a:t>IF, SUMIF, COUNTIF</a:t>
            </a:r>
          </a:p>
          <a:p>
            <a:pPr>
              <a:spcAft>
                <a:spcPts val="600"/>
              </a:spcAft>
            </a:pPr>
            <a:r>
              <a:rPr lang="en-US" sz="2000" dirty="0">
                <a:solidFill>
                  <a:schemeClr val="bg1">
                    <a:lumMod val="85000"/>
                  </a:schemeClr>
                </a:solidFill>
              </a:rPr>
              <a:t>Dollar sign anchoring</a:t>
            </a:r>
          </a:p>
          <a:p>
            <a:pPr>
              <a:spcAft>
                <a:spcPts val="600"/>
              </a:spcAft>
            </a:pPr>
            <a:r>
              <a:rPr lang="en-US" sz="2000" dirty="0">
                <a:solidFill>
                  <a:srgbClr val="00B050"/>
                </a:solidFill>
              </a:rPr>
              <a:t>Drop-down menus</a:t>
            </a:r>
          </a:p>
          <a:p>
            <a:pPr>
              <a:spcAft>
                <a:spcPts val="600"/>
              </a:spcAft>
            </a:pPr>
            <a:r>
              <a:rPr lang="en-US" sz="2000" dirty="0">
                <a:solidFill>
                  <a:srgbClr val="00B050"/>
                </a:solidFill>
              </a:rPr>
              <a:t>Conditional formatting</a:t>
            </a:r>
          </a:p>
          <a:p>
            <a:pPr>
              <a:spcAft>
                <a:spcPts val="600"/>
              </a:spcAft>
            </a:pPr>
            <a:r>
              <a:rPr lang="en-US" sz="2000" dirty="0" err="1">
                <a:solidFill>
                  <a:srgbClr val="00B050"/>
                </a:solidFill>
              </a:rPr>
              <a:t>Goalseeking</a:t>
            </a:r>
            <a:endParaRPr lang="en-US" sz="2000" dirty="0">
              <a:solidFill>
                <a:srgbClr val="00B050"/>
              </a:solidFill>
            </a:endParaRPr>
          </a:p>
          <a:p>
            <a:pPr>
              <a:spcAft>
                <a:spcPts val="600"/>
              </a:spcAft>
            </a:pPr>
            <a:r>
              <a:rPr lang="en-US" sz="2000" dirty="0">
                <a:solidFill>
                  <a:srgbClr val="00B050"/>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pic>
        <p:nvPicPr>
          <p:cNvPr id="6" name="Picture 5">
            <a:extLst>
              <a:ext uri="{FF2B5EF4-FFF2-40B4-BE49-F238E27FC236}">
                <a16:creationId xmlns:a16="http://schemas.microsoft.com/office/drawing/2014/main" id="{2D182778-2883-4C64-8E2F-D101861AEE80}"/>
              </a:ext>
            </a:extLst>
          </p:cNvPr>
          <p:cNvPicPr>
            <a:picLocks noChangeAspect="1"/>
          </p:cNvPicPr>
          <p:nvPr/>
        </p:nvPicPr>
        <p:blipFill rotWithShape="1">
          <a:blip r:embed="rId3"/>
          <a:srcRect l="2603" t="23333" r="40393" b="16223"/>
          <a:stretch/>
        </p:blipFill>
        <p:spPr>
          <a:xfrm>
            <a:off x="3638550" y="1874520"/>
            <a:ext cx="5212080" cy="3108960"/>
          </a:xfrm>
          <a:prstGeom prst="rect">
            <a:avLst/>
          </a:prstGeom>
        </p:spPr>
      </p:pic>
      <p:sp>
        <p:nvSpPr>
          <p:cNvPr id="5" name="Rectangle 4">
            <a:extLst>
              <a:ext uri="{FF2B5EF4-FFF2-40B4-BE49-F238E27FC236}">
                <a16:creationId xmlns:a16="http://schemas.microsoft.com/office/drawing/2014/main" id="{4265947D-614E-4709-A0BB-4122F7255991}"/>
              </a:ext>
            </a:extLst>
          </p:cNvPr>
          <p:cNvSpPr/>
          <p:nvPr/>
        </p:nvSpPr>
        <p:spPr>
          <a:xfrm>
            <a:off x="5124412" y="1299796"/>
            <a:ext cx="2299430" cy="400110"/>
          </a:xfrm>
          <a:prstGeom prst="rect">
            <a:avLst/>
          </a:prstGeom>
        </p:spPr>
        <p:txBody>
          <a:bodyPr wrap="square">
            <a:spAutoFit/>
          </a:bodyPr>
          <a:lstStyle/>
          <a:p>
            <a:r>
              <a:rPr lang="en-US" sz="2000" dirty="0">
                <a:solidFill>
                  <a:srgbClr val="00B050"/>
                </a:solidFill>
              </a:rPr>
              <a:t>Third Assignment</a:t>
            </a:r>
          </a:p>
        </p:txBody>
      </p:sp>
    </p:spTree>
    <p:extLst>
      <p:ext uri="{BB962C8B-B14F-4D97-AF65-F5344CB8AC3E}">
        <p14:creationId xmlns:p14="http://schemas.microsoft.com/office/powerpoint/2010/main" val="7959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E2E8A5-EFAE-430A-B28A-458F463F9D03}"/>
              </a:ext>
            </a:extLst>
          </p:cNvPr>
          <p:cNvPicPr>
            <a:picLocks noChangeAspect="1"/>
          </p:cNvPicPr>
          <p:nvPr/>
        </p:nvPicPr>
        <p:blipFill rotWithShape="1">
          <a:blip r:embed="rId3"/>
          <a:srcRect l="12999" t="6445" r="3000" b="8221"/>
          <a:stretch/>
        </p:blipFill>
        <p:spPr>
          <a:xfrm>
            <a:off x="-63376" y="1"/>
            <a:ext cx="12001500" cy="6858000"/>
          </a:xfrm>
          <a:prstGeom prst="rect">
            <a:avLst/>
          </a:prstGeom>
        </p:spPr>
      </p:pic>
    </p:spTree>
    <p:extLst>
      <p:ext uri="{BB962C8B-B14F-4D97-AF65-F5344CB8AC3E}">
        <p14:creationId xmlns:p14="http://schemas.microsoft.com/office/powerpoint/2010/main" val="407422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Instructions for Students</a:t>
            </a:r>
          </a:p>
        </p:txBody>
      </p:sp>
      <p:pic>
        <p:nvPicPr>
          <p:cNvPr id="5" name="Picture 4">
            <a:extLst>
              <a:ext uri="{FF2B5EF4-FFF2-40B4-BE49-F238E27FC236}">
                <a16:creationId xmlns:a16="http://schemas.microsoft.com/office/drawing/2014/main" id="{C51FA6B6-6C4D-458B-B674-D53E74D40056}"/>
              </a:ext>
            </a:extLst>
          </p:cNvPr>
          <p:cNvPicPr>
            <a:picLocks noChangeAspect="1"/>
          </p:cNvPicPr>
          <p:nvPr/>
        </p:nvPicPr>
        <p:blipFill rotWithShape="1">
          <a:blip r:embed="rId3"/>
          <a:srcRect l="26826" t="15948" r="23308" b="5704"/>
          <a:stretch/>
        </p:blipFill>
        <p:spPr>
          <a:xfrm>
            <a:off x="3635392" y="1301273"/>
            <a:ext cx="5104597" cy="4511039"/>
          </a:xfrm>
          <a:prstGeom prst="rect">
            <a:avLst/>
          </a:prstGeom>
          <a:ln>
            <a:solidFill>
              <a:schemeClr val="tx1"/>
            </a:solidFill>
          </a:ln>
        </p:spPr>
      </p:pic>
      <p:sp>
        <p:nvSpPr>
          <p:cNvPr id="6" name="Rectangle 5">
            <a:extLst>
              <a:ext uri="{FF2B5EF4-FFF2-40B4-BE49-F238E27FC236}">
                <a16:creationId xmlns:a16="http://schemas.microsoft.com/office/drawing/2014/main" id="{40C58EC9-46D2-4091-A359-3DFCBCA46196}"/>
              </a:ext>
            </a:extLst>
          </p:cNvPr>
          <p:cNvSpPr/>
          <p:nvPr/>
        </p:nvSpPr>
        <p:spPr>
          <a:xfrm>
            <a:off x="28695" y="1314337"/>
            <a:ext cx="3382058" cy="4524315"/>
          </a:xfrm>
          <a:prstGeom prst="rect">
            <a:avLst/>
          </a:prstGeom>
        </p:spPr>
        <p:txBody>
          <a:bodyPr wrap="square">
            <a:spAutoFit/>
          </a:bodyPr>
          <a:lstStyle/>
          <a:p>
            <a:r>
              <a:rPr lang="en-US" dirty="0"/>
              <a:t>I created the instructions to be detailed, without necessarily giving away the answers.</a:t>
            </a:r>
          </a:p>
          <a:p>
            <a:endParaRPr lang="en-US" dirty="0"/>
          </a:p>
          <a:p>
            <a:r>
              <a:rPr lang="en-US" b="1" dirty="0"/>
              <a:t>Black, bold text</a:t>
            </a:r>
            <a:r>
              <a:rPr lang="en-US" dirty="0"/>
              <a:t>: actual tasks</a:t>
            </a:r>
          </a:p>
          <a:p>
            <a:endParaRPr lang="en-US" dirty="0"/>
          </a:p>
          <a:p>
            <a:r>
              <a:rPr lang="en-US" dirty="0">
                <a:solidFill>
                  <a:srgbClr val="0070C0"/>
                </a:solidFill>
              </a:rPr>
              <a:t>Blue text</a:t>
            </a:r>
            <a:r>
              <a:rPr lang="en-US" dirty="0"/>
              <a:t>: formulas</a:t>
            </a:r>
          </a:p>
          <a:p>
            <a:endParaRPr lang="en-US" dirty="0"/>
          </a:p>
          <a:p>
            <a:r>
              <a:rPr lang="en-US" dirty="0"/>
              <a:t>Regular text: instructions</a:t>
            </a:r>
          </a:p>
          <a:p>
            <a:endParaRPr lang="en-US" dirty="0"/>
          </a:p>
          <a:p>
            <a:r>
              <a:rPr lang="en-US" dirty="0">
                <a:solidFill>
                  <a:schemeClr val="bg1">
                    <a:lumMod val="75000"/>
                  </a:schemeClr>
                </a:solidFill>
              </a:rPr>
              <a:t>Grey text</a:t>
            </a:r>
            <a:r>
              <a:rPr lang="en-US" dirty="0"/>
              <a:t>: “nice to know” but not essential for assignment</a:t>
            </a:r>
          </a:p>
          <a:p>
            <a:endParaRPr lang="en-US" dirty="0"/>
          </a:p>
          <a:p>
            <a:endParaRPr lang="en-US" dirty="0"/>
          </a:p>
          <a:p>
            <a:r>
              <a:rPr lang="en-US" dirty="0">
                <a:solidFill>
                  <a:srgbClr val="0070C0"/>
                </a:solidFill>
              </a:rPr>
              <a:t>I think students learn more this way than watching a video.</a:t>
            </a:r>
          </a:p>
        </p:txBody>
      </p:sp>
    </p:spTree>
    <p:extLst>
      <p:ext uri="{BB962C8B-B14F-4D97-AF65-F5344CB8AC3E}">
        <p14:creationId xmlns:p14="http://schemas.microsoft.com/office/powerpoint/2010/main" val="1283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595B0-8B01-4FCC-AC14-7B78EF02E833}"/>
              </a:ext>
            </a:extLst>
          </p:cNvPr>
          <p:cNvPicPr>
            <a:picLocks noChangeAspect="1"/>
          </p:cNvPicPr>
          <p:nvPr/>
        </p:nvPicPr>
        <p:blipFill>
          <a:blip r:embed="rId3"/>
          <a:stretch>
            <a:fillRect/>
          </a:stretch>
        </p:blipFill>
        <p:spPr>
          <a:xfrm>
            <a:off x="0" y="1722718"/>
            <a:ext cx="9144000" cy="5143500"/>
          </a:xfrm>
          <a:prstGeom prst="rect">
            <a:avLst/>
          </a:prstGeom>
        </p:spPr>
      </p:pic>
      <p:sp>
        <p:nvSpPr>
          <p:cNvPr id="6" name="Rectangle 5">
            <a:extLst>
              <a:ext uri="{FF2B5EF4-FFF2-40B4-BE49-F238E27FC236}">
                <a16:creationId xmlns:a16="http://schemas.microsoft.com/office/drawing/2014/main" id="{7A59D5BE-BE91-4417-8DE3-FC988246A93F}"/>
              </a:ext>
            </a:extLst>
          </p:cNvPr>
          <p:cNvSpPr/>
          <p:nvPr/>
        </p:nvSpPr>
        <p:spPr>
          <a:xfrm>
            <a:off x="113168" y="1286293"/>
            <a:ext cx="9144000" cy="369332"/>
          </a:xfrm>
          <a:prstGeom prst="rect">
            <a:avLst/>
          </a:prstGeom>
        </p:spPr>
        <p:txBody>
          <a:bodyPr wrap="square">
            <a:spAutoFit/>
          </a:bodyPr>
          <a:lstStyle/>
          <a:p>
            <a:r>
              <a:rPr lang="en-US" dirty="0">
                <a:solidFill>
                  <a:srgbClr val="0070C0"/>
                </a:solidFill>
              </a:rPr>
              <a:t>On the first sheet of the database, students enter name and student ID (I’ll come back to this!)</a:t>
            </a:r>
          </a:p>
        </p:txBody>
      </p:sp>
    </p:spTree>
    <p:extLst>
      <p:ext uri="{BB962C8B-B14F-4D97-AF65-F5344CB8AC3E}">
        <p14:creationId xmlns:p14="http://schemas.microsoft.com/office/powerpoint/2010/main" val="28263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How It Works, and How it Deters Cheating</a:t>
            </a:r>
          </a:p>
        </p:txBody>
      </p:sp>
      <p:sp>
        <p:nvSpPr>
          <p:cNvPr id="3" name="Content Placeholder 2">
            <a:extLst>
              <a:ext uri="{FF2B5EF4-FFF2-40B4-BE49-F238E27FC236}">
                <a16:creationId xmlns:a16="http://schemas.microsoft.com/office/drawing/2014/main" id="{413460B0-CA4A-4A3E-B508-65E246786917}"/>
              </a:ext>
            </a:extLst>
          </p:cNvPr>
          <p:cNvSpPr txBox="1">
            <a:spLocks/>
          </p:cNvSpPr>
          <p:nvPr/>
        </p:nvSpPr>
        <p:spPr>
          <a:xfrm>
            <a:off x="76200" y="1291048"/>
            <a:ext cx="897559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800" dirty="0"/>
              <a:t>By putting in their name/student ID, </a:t>
            </a:r>
            <a:r>
              <a:rPr lang="en-US" sz="2800" u="sng" dirty="0"/>
              <a:t>students get a unique answer</a:t>
            </a:r>
          </a:p>
          <a:p>
            <a:pPr marL="514350" indent="-514350">
              <a:buFont typeface="+mj-lt"/>
              <a:buAutoNum type="arabicPeriod"/>
            </a:pPr>
            <a:r>
              <a:rPr lang="en-US" sz="2800" dirty="0"/>
              <a:t>Students are asked for two or three pieces of information based on these dynamic cells and enter their answers in a google sheet</a:t>
            </a:r>
          </a:p>
          <a:p>
            <a:pPr marL="514350" indent="-514350">
              <a:buFont typeface="+mj-lt"/>
              <a:buAutoNum type="arabicPeriod"/>
            </a:pPr>
            <a:r>
              <a:rPr lang="en-US" sz="2800" dirty="0"/>
              <a:t>Grading template reverse-engineers their answers and assigns scores accordingly</a:t>
            </a:r>
          </a:p>
          <a:p>
            <a:endParaRPr lang="en-US" sz="2800" dirty="0"/>
          </a:p>
        </p:txBody>
      </p:sp>
    </p:spTree>
    <p:extLst>
      <p:ext uri="{BB962C8B-B14F-4D97-AF65-F5344CB8AC3E}">
        <p14:creationId xmlns:p14="http://schemas.microsoft.com/office/powerpoint/2010/main" val="54700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3">
                                            <p:txEl>
                                              <p:pRg st="0" end="0"/>
                                            </p:txEl>
                                          </p:spTgt>
                                        </p:tgtEl>
                                        <p:attrNameLst>
                                          <p:attrName>style.color</p:attrName>
                                        </p:attrNameLst>
                                      </p:cBhvr>
                                      <p:to>
                                        <a:srgbClr val="DDDDDD"/>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3">
                                            <p:txEl>
                                              <p:pRg st="1" end="1"/>
                                            </p:txEl>
                                          </p:spTgt>
                                        </p:tgtEl>
                                        <p:attrNameLst>
                                          <p:attrName>style.color</p:attrName>
                                        </p:attrNameLst>
                                      </p:cBhvr>
                                      <p:to>
                                        <a:srgbClr val="DDDDD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Guidance for instructors</a:t>
            </a:r>
          </a:p>
        </p:txBody>
      </p:sp>
      <p:pic>
        <p:nvPicPr>
          <p:cNvPr id="4" name="Picture 3">
            <a:extLst>
              <a:ext uri="{FF2B5EF4-FFF2-40B4-BE49-F238E27FC236}">
                <a16:creationId xmlns:a16="http://schemas.microsoft.com/office/drawing/2014/main" id="{C9C5E187-C779-4FFB-B697-0D77E7262267}"/>
              </a:ext>
            </a:extLst>
          </p:cNvPr>
          <p:cNvPicPr>
            <a:picLocks noChangeAspect="1"/>
          </p:cNvPicPr>
          <p:nvPr/>
        </p:nvPicPr>
        <p:blipFill rotWithShape="1">
          <a:blip r:embed="rId3"/>
          <a:srcRect l="2003" t="31336" r="46998" b="17107"/>
          <a:stretch/>
        </p:blipFill>
        <p:spPr>
          <a:xfrm>
            <a:off x="1332861" y="1001486"/>
            <a:ext cx="6478277" cy="3683726"/>
          </a:xfrm>
          <a:prstGeom prst="rect">
            <a:avLst/>
          </a:prstGeom>
          <a:ln>
            <a:solidFill>
              <a:schemeClr val="tx1"/>
            </a:solidFill>
          </a:ln>
        </p:spPr>
      </p:pic>
      <p:sp>
        <p:nvSpPr>
          <p:cNvPr id="5" name="Rectangle 4">
            <a:extLst>
              <a:ext uri="{FF2B5EF4-FFF2-40B4-BE49-F238E27FC236}">
                <a16:creationId xmlns:a16="http://schemas.microsoft.com/office/drawing/2014/main" id="{639C607F-24E5-4123-8D21-DAF5AD3AD743}"/>
              </a:ext>
            </a:extLst>
          </p:cNvPr>
          <p:cNvSpPr/>
          <p:nvPr/>
        </p:nvSpPr>
        <p:spPr>
          <a:xfrm>
            <a:off x="1250132" y="5106099"/>
            <a:ext cx="6643734" cy="646331"/>
          </a:xfrm>
          <a:prstGeom prst="rect">
            <a:avLst/>
          </a:prstGeom>
        </p:spPr>
        <p:txBody>
          <a:bodyPr wrap="square">
            <a:spAutoFit/>
          </a:bodyPr>
          <a:lstStyle/>
          <a:p>
            <a:r>
              <a:rPr lang="en-US" dirty="0">
                <a:solidFill>
                  <a:srgbClr val="0070C0"/>
                </a:solidFill>
              </a:rPr>
              <a:t>Certain customers have (password-protected)  formula-generated answers that are unique for each student!</a:t>
            </a:r>
          </a:p>
        </p:txBody>
      </p:sp>
    </p:spTree>
    <p:extLst>
      <p:ext uri="{BB962C8B-B14F-4D97-AF65-F5344CB8AC3E}">
        <p14:creationId xmlns:p14="http://schemas.microsoft.com/office/powerpoint/2010/main" val="75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Guidance for instructors</a:t>
            </a:r>
          </a:p>
        </p:txBody>
      </p:sp>
      <p:graphicFrame>
        <p:nvGraphicFramePr>
          <p:cNvPr id="3" name="Object 2">
            <a:extLst>
              <a:ext uri="{FF2B5EF4-FFF2-40B4-BE49-F238E27FC236}">
                <a16:creationId xmlns:a16="http://schemas.microsoft.com/office/drawing/2014/main" id="{5C2B805C-3450-4BD4-80A0-8B487ECE0483}"/>
              </a:ext>
            </a:extLst>
          </p:cNvPr>
          <p:cNvGraphicFramePr>
            <a:graphicFrameLocks noChangeAspect="1"/>
          </p:cNvGraphicFramePr>
          <p:nvPr>
            <p:extLst>
              <p:ext uri="{D42A27DB-BD31-4B8C-83A1-F6EECF244321}">
                <p14:modId xmlns:p14="http://schemas.microsoft.com/office/powerpoint/2010/main" val="839054980"/>
              </p:ext>
            </p:extLst>
          </p:nvPr>
        </p:nvGraphicFramePr>
        <p:xfrm>
          <a:off x="2052697" y="1871662"/>
          <a:ext cx="4914900" cy="3114675"/>
        </p:xfrm>
        <a:graphic>
          <a:graphicData uri="http://schemas.openxmlformats.org/presentationml/2006/ole">
            <mc:AlternateContent xmlns:mc="http://schemas.openxmlformats.org/markup-compatibility/2006">
              <mc:Choice xmlns:v="urn:schemas-microsoft-com:vml" Requires="v">
                <p:oleObj spid="_x0000_s9282" name="Worksheet" r:id="rId4" imgW="4914765" imgH="3114515" progId="Excel.Sheet.12">
                  <p:embed/>
                </p:oleObj>
              </mc:Choice>
              <mc:Fallback>
                <p:oleObj name="Worksheet" r:id="rId4" imgW="4914765" imgH="3114515" progId="Excel.Sheet.12">
                  <p:embed/>
                  <p:pic>
                    <p:nvPicPr>
                      <p:cNvPr id="3" name="Object 2">
                        <a:extLst>
                          <a:ext uri="{FF2B5EF4-FFF2-40B4-BE49-F238E27FC236}">
                            <a16:creationId xmlns:a16="http://schemas.microsoft.com/office/drawing/2014/main" id="{5C2B805C-3450-4BD4-80A0-8B487ECE0483}"/>
                          </a:ext>
                        </a:extLst>
                      </p:cNvPr>
                      <p:cNvPicPr/>
                      <p:nvPr/>
                    </p:nvPicPr>
                    <p:blipFill>
                      <a:blip r:embed="rId5"/>
                      <a:stretch>
                        <a:fillRect/>
                      </a:stretch>
                    </p:blipFill>
                    <p:spPr>
                      <a:xfrm>
                        <a:off x="2052697" y="1871662"/>
                        <a:ext cx="4914900" cy="3114675"/>
                      </a:xfrm>
                      <a:prstGeom prst="rect">
                        <a:avLst/>
                      </a:prstGeom>
                    </p:spPr>
                  </p:pic>
                </p:oleObj>
              </mc:Fallback>
            </mc:AlternateContent>
          </a:graphicData>
        </a:graphic>
      </p:graphicFrame>
    </p:spTree>
    <p:extLst>
      <p:ext uri="{BB962C8B-B14F-4D97-AF65-F5344CB8AC3E}">
        <p14:creationId xmlns:p14="http://schemas.microsoft.com/office/powerpoint/2010/main" val="243143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Submitting Answers</a:t>
            </a:r>
          </a:p>
        </p:txBody>
      </p:sp>
      <p:pic>
        <p:nvPicPr>
          <p:cNvPr id="5" name="Picture 4">
            <a:extLst>
              <a:ext uri="{FF2B5EF4-FFF2-40B4-BE49-F238E27FC236}">
                <a16:creationId xmlns:a16="http://schemas.microsoft.com/office/drawing/2014/main" id="{F51A0027-C463-4342-B274-CAE0BCA80C1A}"/>
              </a:ext>
            </a:extLst>
          </p:cNvPr>
          <p:cNvPicPr>
            <a:picLocks noChangeAspect="1"/>
          </p:cNvPicPr>
          <p:nvPr/>
        </p:nvPicPr>
        <p:blipFill rotWithShape="1">
          <a:blip r:embed="rId3"/>
          <a:srcRect l="6" t="2888" r="47993" b="4665"/>
          <a:stretch/>
        </p:blipFill>
        <p:spPr>
          <a:xfrm>
            <a:off x="3610798" y="1042205"/>
            <a:ext cx="5504507" cy="5504507"/>
          </a:xfrm>
          <a:prstGeom prst="rect">
            <a:avLst/>
          </a:prstGeom>
          <a:ln>
            <a:solidFill>
              <a:schemeClr val="tx1"/>
            </a:solidFill>
          </a:ln>
        </p:spPr>
      </p:pic>
      <p:sp>
        <p:nvSpPr>
          <p:cNvPr id="4" name="Rectangle 3">
            <a:extLst>
              <a:ext uri="{FF2B5EF4-FFF2-40B4-BE49-F238E27FC236}">
                <a16:creationId xmlns:a16="http://schemas.microsoft.com/office/drawing/2014/main" id="{968661E9-8394-4A32-8ACE-E53C3ADF8823}"/>
              </a:ext>
            </a:extLst>
          </p:cNvPr>
          <p:cNvSpPr/>
          <p:nvPr/>
        </p:nvSpPr>
        <p:spPr>
          <a:xfrm>
            <a:off x="0" y="1147074"/>
            <a:ext cx="3349782" cy="2862322"/>
          </a:xfrm>
          <a:prstGeom prst="rect">
            <a:avLst/>
          </a:prstGeom>
        </p:spPr>
        <p:txBody>
          <a:bodyPr wrap="square">
            <a:spAutoFit/>
          </a:bodyPr>
          <a:lstStyle/>
          <a:p>
            <a:r>
              <a:rPr lang="en-US" dirty="0"/>
              <a:t>Students put their name and student ID (or just name if they choose) and two pieces of info from completed assignment.</a:t>
            </a:r>
          </a:p>
          <a:p>
            <a:endParaRPr lang="en-US" dirty="0"/>
          </a:p>
          <a:p>
            <a:endParaRPr lang="en-US" dirty="0"/>
          </a:p>
          <a:p>
            <a:r>
              <a:rPr lang="en-US" dirty="0">
                <a:solidFill>
                  <a:srgbClr val="0070C0"/>
                </a:solidFill>
              </a:rPr>
              <a:t>Note that the student solutions are unique…very little is gained from seeing other students’ answers!</a:t>
            </a:r>
          </a:p>
        </p:txBody>
      </p:sp>
    </p:spTree>
    <p:extLst>
      <p:ext uri="{BB962C8B-B14F-4D97-AF65-F5344CB8AC3E}">
        <p14:creationId xmlns:p14="http://schemas.microsoft.com/office/powerpoint/2010/main" val="214481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Teaching Structure and Timeline</a:t>
            </a:r>
          </a:p>
        </p:txBody>
      </p:sp>
      <p:cxnSp>
        <p:nvCxnSpPr>
          <p:cNvPr id="5" name="Connector: Curved 4">
            <a:extLst>
              <a:ext uri="{FF2B5EF4-FFF2-40B4-BE49-F238E27FC236}">
                <a16:creationId xmlns:a16="http://schemas.microsoft.com/office/drawing/2014/main" id="{25BEA0E8-8A36-43C9-80FE-A6D79D9388D2}"/>
              </a:ext>
            </a:extLst>
          </p:cNvPr>
          <p:cNvCxnSpPr>
            <a:cxnSpLocks/>
          </p:cNvCxnSpPr>
          <p:nvPr/>
        </p:nvCxnSpPr>
        <p:spPr>
          <a:xfrm>
            <a:off x="1105989" y="2194566"/>
            <a:ext cx="5251268" cy="2559952"/>
          </a:xfrm>
          <a:prstGeom prst="curvedConnector3">
            <a:avLst>
              <a:gd name="adj1" fmla="val 50000"/>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6" name="Connector: Curved 5">
            <a:extLst>
              <a:ext uri="{FF2B5EF4-FFF2-40B4-BE49-F238E27FC236}">
                <a16:creationId xmlns:a16="http://schemas.microsoft.com/office/drawing/2014/main" id="{4F93BA01-251B-4F38-953B-8EB3FA407751}"/>
              </a:ext>
            </a:extLst>
          </p:cNvPr>
          <p:cNvCxnSpPr>
            <a:cxnSpLocks/>
          </p:cNvCxnSpPr>
          <p:nvPr/>
        </p:nvCxnSpPr>
        <p:spPr>
          <a:xfrm>
            <a:off x="1137362" y="4741818"/>
            <a:ext cx="5219895" cy="12700"/>
          </a:xfrm>
          <a:prstGeom prst="curvedConnector3">
            <a:avLst/>
          </a:prstGeom>
          <a:ln w="28575">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6D9BF1B-942A-45EB-9A3A-6857A660D0C5}"/>
              </a:ext>
            </a:extLst>
          </p:cNvPr>
          <p:cNvSpPr txBox="1"/>
          <p:nvPr/>
        </p:nvSpPr>
        <p:spPr>
          <a:xfrm>
            <a:off x="103152" y="4205059"/>
            <a:ext cx="2005674" cy="369332"/>
          </a:xfrm>
          <a:prstGeom prst="rect">
            <a:avLst/>
          </a:prstGeom>
          <a:noFill/>
        </p:spPr>
        <p:txBody>
          <a:bodyPr wrap="square" rtlCol="0">
            <a:spAutoFit/>
          </a:bodyPr>
          <a:lstStyle/>
          <a:p>
            <a:r>
              <a:rPr lang="en-US" dirty="0"/>
              <a:t>Finance Curriculum</a:t>
            </a:r>
          </a:p>
        </p:txBody>
      </p:sp>
      <p:sp>
        <p:nvSpPr>
          <p:cNvPr id="9" name="TextBox 8">
            <a:extLst>
              <a:ext uri="{FF2B5EF4-FFF2-40B4-BE49-F238E27FC236}">
                <a16:creationId xmlns:a16="http://schemas.microsoft.com/office/drawing/2014/main" id="{F7510386-5CEA-464C-B922-CA0053E39B3D}"/>
              </a:ext>
            </a:extLst>
          </p:cNvPr>
          <p:cNvSpPr txBox="1"/>
          <p:nvPr/>
        </p:nvSpPr>
        <p:spPr>
          <a:xfrm>
            <a:off x="134525" y="2342797"/>
            <a:ext cx="2005674" cy="369332"/>
          </a:xfrm>
          <a:prstGeom prst="rect">
            <a:avLst/>
          </a:prstGeom>
          <a:noFill/>
        </p:spPr>
        <p:txBody>
          <a:bodyPr wrap="square" rtlCol="0">
            <a:spAutoFit/>
          </a:bodyPr>
          <a:lstStyle/>
          <a:p>
            <a:r>
              <a:rPr lang="en-US" dirty="0"/>
              <a:t>Excel Curriculum</a:t>
            </a:r>
          </a:p>
        </p:txBody>
      </p:sp>
      <p:sp>
        <p:nvSpPr>
          <p:cNvPr id="14" name="TextBox 13">
            <a:extLst>
              <a:ext uri="{FF2B5EF4-FFF2-40B4-BE49-F238E27FC236}">
                <a16:creationId xmlns:a16="http://schemas.microsoft.com/office/drawing/2014/main" id="{1D59A323-7231-41E5-BAD6-73DFA896D8CC}"/>
              </a:ext>
            </a:extLst>
          </p:cNvPr>
          <p:cNvSpPr txBox="1"/>
          <p:nvPr/>
        </p:nvSpPr>
        <p:spPr>
          <a:xfrm>
            <a:off x="1244433" y="1232738"/>
            <a:ext cx="1629396" cy="1169551"/>
          </a:xfrm>
          <a:prstGeom prst="rect">
            <a:avLst/>
          </a:prstGeom>
          <a:noFill/>
        </p:spPr>
        <p:txBody>
          <a:bodyPr wrap="square" rtlCol="0">
            <a:spAutoFit/>
          </a:bodyPr>
          <a:lstStyle/>
          <a:p>
            <a:r>
              <a:rPr lang="en-US" sz="1400" dirty="0"/>
              <a:t>Cell Referencing</a:t>
            </a:r>
          </a:p>
          <a:p>
            <a:r>
              <a:rPr lang="en-US" sz="1400" dirty="0"/>
              <a:t>VLOOKUP</a:t>
            </a:r>
          </a:p>
          <a:p>
            <a:r>
              <a:rPr lang="en-US" sz="1400" dirty="0"/>
              <a:t>Auto-filling cells</a:t>
            </a:r>
          </a:p>
          <a:p>
            <a:r>
              <a:rPr lang="en-US" sz="1400" dirty="0"/>
              <a:t>Pivot Tables</a:t>
            </a:r>
          </a:p>
          <a:p>
            <a:endParaRPr lang="en-US" sz="1400" dirty="0"/>
          </a:p>
        </p:txBody>
      </p:sp>
      <p:sp>
        <p:nvSpPr>
          <p:cNvPr id="15" name="TextBox 14">
            <a:extLst>
              <a:ext uri="{FF2B5EF4-FFF2-40B4-BE49-F238E27FC236}">
                <a16:creationId xmlns:a16="http://schemas.microsoft.com/office/drawing/2014/main" id="{13C938BF-BF3A-4CCB-A626-A197DE59D85E}"/>
              </a:ext>
            </a:extLst>
          </p:cNvPr>
          <p:cNvSpPr txBox="1"/>
          <p:nvPr/>
        </p:nvSpPr>
        <p:spPr>
          <a:xfrm>
            <a:off x="2873829" y="1549348"/>
            <a:ext cx="1898468" cy="954107"/>
          </a:xfrm>
          <a:prstGeom prst="rect">
            <a:avLst/>
          </a:prstGeom>
          <a:noFill/>
        </p:spPr>
        <p:txBody>
          <a:bodyPr wrap="square" rtlCol="0">
            <a:spAutoFit/>
          </a:bodyPr>
          <a:lstStyle/>
          <a:p>
            <a:r>
              <a:rPr lang="en-US" sz="1400" dirty="0"/>
              <a:t>IF, SUMIF, COUNTIF</a:t>
            </a:r>
          </a:p>
          <a:p>
            <a:r>
              <a:rPr lang="en-US" sz="1400" dirty="0"/>
              <a:t>Dollar sign anchoring</a:t>
            </a:r>
          </a:p>
          <a:p>
            <a:r>
              <a:rPr lang="en-US" sz="1400" dirty="0"/>
              <a:t>Drop-down menus</a:t>
            </a:r>
          </a:p>
          <a:p>
            <a:r>
              <a:rPr lang="en-US" sz="1400" dirty="0"/>
              <a:t>Conditional formatting</a:t>
            </a:r>
          </a:p>
        </p:txBody>
      </p:sp>
      <p:sp>
        <p:nvSpPr>
          <p:cNvPr id="16" name="TextBox 15">
            <a:extLst>
              <a:ext uri="{FF2B5EF4-FFF2-40B4-BE49-F238E27FC236}">
                <a16:creationId xmlns:a16="http://schemas.microsoft.com/office/drawing/2014/main" id="{F140A7FE-D760-47E6-B9C9-E15EB9FCB512}"/>
              </a:ext>
            </a:extLst>
          </p:cNvPr>
          <p:cNvSpPr txBox="1"/>
          <p:nvPr/>
        </p:nvSpPr>
        <p:spPr>
          <a:xfrm>
            <a:off x="4280263" y="2668529"/>
            <a:ext cx="2076994" cy="954107"/>
          </a:xfrm>
          <a:prstGeom prst="rect">
            <a:avLst/>
          </a:prstGeom>
          <a:noFill/>
        </p:spPr>
        <p:txBody>
          <a:bodyPr wrap="square" rtlCol="0">
            <a:spAutoFit/>
          </a:bodyPr>
          <a:lstStyle/>
          <a:p>
            <a:r>
              <a:rPr lang="en-US" sz="1400" dirty="0" err="1"/>
              <a:t>Goalseeking</a:t>
            </a:r>
            <a:endParaRPr lang="en-US" sz="1400" dirty="0"/>
          </a:p>
          <a:p>
            <a:r>
              <a:rPr lang="en-US" sz="1400" dirty="0"/>
              <a:t>Recording VB Macros</a:t>
            </a:r>
          </a:p>
          <a:p>
            <a:r>
              <a:rPr lang="en-US" sz="1400" dirty="0"/>
              <a:t>Random # generation</a:t>
            </a:r>
          </a:p>
          <a:p>
            <a:r>
              <a:rPr lang="en-US" sz="1400" dirty="0"/>
              <a:t>Concatenating text strings</a:t>
            </a:r>
          </a:p>
        </p:txBody>
      </p:sp>
      <p:sp>
        <p:nvSpPr>
          <p:cNvPr id="17" name="TextBox 16">
            <a:extLst>
              <a:ext uri="{FF2B5EF4-FFF2-40B4-BE49-F238E27FC236}">
                <a16:creationId xmlns:a16="http://schemas.microsoft.com/office/drawing/2014/main" id="{38B3DE92-3E9E-4894-8143-5A16B299EB78}"/>
              </a:ext>
            </a:extLst>
          </p:cNvPr>
          <p:cNvSpPr txBox="1"/>
          <p:nvPr/>
        </p:nvSpPr>
        <p:spPr>
          <a:xfrm>
            <a:off x="2059131" y="4866922"/>
            <a:ext cx="1807476" cy="1600438"/>
          </a:xfrm>
          <a:prstGeom prst="rect">
            <a:avLst/>
          </a:prstGeom>
          <a:noFill/>
        </p:spPr>
        <p:txBody>
          <a:bodyPr wrap="square" rtlCol="0">
            <a:spAutoFit/>
          </a:bodyPr>
          <a:lstStyle/>
          <a:p>
            <a:r>
              <a:rPr lang="en-US" sz="1400" dirty="0"/>
              <a:t>Corporations</a:t>
            </a:r>
          </a:p>
          <a:p>
            <a:r>
              <a:rPr lang="en-US" sz="1400" dirty="0"/>
              <a:t>Limited liability</a:t>
            </a:r>
          </a:p>
          <a:p>
            <a:r>
              <a:rPr lang="en-US" sz="1400" dirty="0"/>
              <a:t>Agency theory</a:t>
            </a:r>
          </a:p>
          <a:p>
            <a:r>
              <a:rPr lang="en-US" sz="1400" dirty="0"/>
              <a:t>Financial Markets</a:t>
            </a:r>
          </a:p>
          <a:p>
            <a:r>
              <a:rPr lang="en-US" sz="1400" dirty="0"/>
              <a:t>Financial statements</a:t>
            </a:r>
          </a:p>
          <a:p>
            <a:r>
              <a:rPr lang="en-US" sz="1400" dirty="0"/>
              <a:t>Cash flow analysis</a:t>
            </a:r>
          </a:p>
          <a:p>
            <a:r>
              <a:rPr lang="en-US" sz="1400" dirty="0"/>
              <a:t>TVM</a:t>
            </a:r>
          </a:p>
        </p:txBody>
      </p:sp>
      <p:sp>
        <p:nvSpPr>
          <p:cNvPr id="18" name="TextBox 17">
            <a:extLst>
              <a:ext uri="{FF2B5EF4-FFF2-40B4-BE49-F238E27FC236}">
                <a16:creationId xmlns:a16="http://schemas.microsoft.com/office/drawing/2014/main" id="{476C2972-5124-40DE-86DC-A191EB66B9FF}"/>
              </a:ext>
            </a:extLst>
          </p:cNvPr>
          <p:cNvSpPr txBox="1"/>
          <p:nvPr/>
        </p:nvSpPr>
        <p:spPr>
          <a:xfrm>
            <a:off x="4197086" y="4866922"/>
            <a:ext cx="1929394" cy="1169551"/>
          </a:xfrm>
          <a:prstGeom prst="rect">
            <a:avLst/>
          </a:prstGeom>
          <a:noFill/>
        </p:spPr>
        <p:txBody>
          <a:bodyPr wrap="square" rtlCol="0">
            <a:spAutoFit/>
          </a:bodyPr>
          <a:lstStyle/>
          <a:p>
            <a:r>
              <a:rPr lang="en-US" sz="1400" dirty="0"/>
              <a:t>Loan Types/Payments</a:t>
            </a:r>
          </a:p>
          <a:p>
            <a:r>
              <a:rPr lang="en-US" sz="1400" dirty="0"/>
              <a:t>Bond valuation</a:t>
            </a:r>
          </a:p>
          <a:p>
            <a:r>
              <a:rPr lang="en-US" sz="1400" dirty="0"/>
              <a:t>Stock valuation</a:t>
            </a:r>
          </a:p>
          <a:p>
            <a:r>
              <a:rPr lang="en-US" sz="1400" dirty="0"/>
              <a:t>Capital Structure</a:t>
            </a:r>
          </a:p>
          <a:p>
            <a:r>
              <a:rPr lang="en-US" sz="1400" dirty="0"/>
              <a:t>Risk and return</a:t>
            </a:r>
          </a:p>
        </p:txBody>
      </p:sp>
      <p:cxnSp>
        <p:nvCxnSpPr>
          <p:cNvPr id="22" name="Connector: Curved 21">
            <a:extLst>
              <a:ext uri="{FF2B5EF4-FFF2-40B4-BE49-F238E27FC236}">
                <a16:creationId xmlns:a16="http://schemas.microsoft.com/office/drawing/2014/main" id="{5A4E2A60-6ACB-464D-AE8D-A349962EC309}"/>
              </a:ext>
            </a:extLst>
          </p:cNvPr>
          <p:cNvCxnSpPr>
            <a:cxnSpLocks/>
          </p:cNvCxnSpPr>
          <p:nvPr/>
        </p:nvCxnSpPr>
        <p:spPr>
          <a:xfrm>
            <a:off x="6348548" y="4750527"/>
            <a:ext cx="2229395" cy="12700"/>
          </a:xfrm>
          <a:prstGeom prst="curvedConnector3">
            <a:avLst/>
          </a:prstGeom>
          <a:ln w="28575">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62CDD56-E9E6-4196-88EC-3BB15E0516BE}"/>
              </a:ext>
            </a:extLst>
          </p:cNvPr>
          <p:cNvSpPr txBox="1"/>
          <p:nvPr/>
        </p:nvSpPr>
        <p:spPr>
          <a:xfrm>
            <a:off x="7025419" y="2714695"/>
            <a:ext cx="1929394" cy="2031325"/>
          </a:xfrm>
          <a:prstGeom prst="rect">
            <a:avLst/>
          </a:prstGeom>
          <a:noFill/>
        </p:spPr>
        <p:txBody>
          <a:bodyPr wrap="square" rtlCol="0">
            <a:spAutoFit/>
          </a:bodyPr>
          <a:lstStyle/>
          <a:p>
            <a:r>
              <a:rPr lang="en-US" sz="1400" b="1" dirty="0">
                <a:solidFill>
                  <a:srgbClr val="00B050"/>
                </a:solidFill>
              </a:rPr>
              <a:t>Capital Budgeting</a:t>
            </a:r>
          </a:p>
          <a:p>
            <a:r>
              <a:rPr lang="en-US" sz="1400" b="1" dirty="0">
                <a:solidFill>
                  <a:srgbClr val="00B050"/>
                </a:solidFill>
              </a:rPr>
              <a:t>Financial ratio analysis</a:t>
            </a:r>
          </a:p>
          <a:p>
            <a:r>
              <a:rPr lang="en-US" sz="1400" b="1" dirty="0">
                <a:solidFill>
                  <a:srgbClr val="00B050"/>
                </a:solidFill>
              </a:rPr>
              <a:t>Pro </a:t>
            </a:r>
            <a:r>
              <a:rPr lang="en-US" sz="1400" b="1" dirty="0" err="1">
                <a:solidFill>
                  <a:srgbClr val="00B050"/>
                </a:solidFill>
              </a:rPr>
              <a:t>Formas</a:t>
            </a:r>
            <a:endParaRPr lang="en-US" sz="1400" b="1" dirty="0">
              <a:solidFill>
                <a:srgbClr val="00B050"/>
              </a:solidFill>
            </a:endParaRPr>
          </a:p>
          <a:p>
            <a:r>
              <a:rPr lang="en-US" sz="1400" b="1" dirty="0">
                <a:solidFill>
                  <a:srgbClr val="00B050"/>
                </a:solidFill>
              </a:rPr>
              <a:t>Payout Policy</a:t>
            </a:r>
          </a:p>
          <a:p>
            <a:r>
              <a:rPr lang="en-US" sz="1400" b="1" dirty="0">
                <a:solidFill>
                  <a:srgbClr val="00B050"/>
                </a:solidFill>
              </a:rPr>
              <a:t>Risk Modeling</a:t>
            </a:r>
          </a:p>
          <a:p>
            <a:r>
              <a:rPr lang="en-US" sz="1400" b="1" dirty="0">
                <a:solidFill>
                  <a:srgbClr val="00B050"/>
                </a:solidFill>
              </a:rPr>
              <a:t>EMH</a:t>
            </a:r>
          </a:p>
          <a:p>
            <a:r>
              <a:rPr lang="en-US" sz="1400" b="1" dirty="0">
                <a:solidFill>
                  <a:srgbClr val="00B050"/>
                </a:solidFill>
              </a:rPr>
              <a:t>Portfolio construction</a:t>
            </a:r>
          </a:p>
          <a:p>
            <a:r>
              <a:rPr lang="en-US" sz="1400" b="1" dirty="0">
                <a:solidFill>
                  <a:srgbClr val="00B050"/>
                </a:solidFill>
              </a:rPr>
              <a:t>WACC</a:t>
            </a:r>
          </a:p>
          <a:p>
            <a:r>
              <a:rPr lang="en-US" sz="1400" b="1" dirty="0">
                <a:solidFill>
                  <a:srgbClr val="00B050"/>
                </a:solidFill>
              </a:rPr>
              <a:t>NPV/IRR analysis</a:t>
            </a:r>
          </a:p>
        </p:txBody>
      </p:sp>
      <p:sp>
        <p:nvSpPr>
          <p:cNvPr id="19" name="TextBox 18">
            <a:extLst>
              <a:ext uri="{FF2B5EF4-FFF2-40B4-BE49-F238E27FC236}">
                <a16:creationId xmlns:a16="http://schemas.microsoft.com/office/drawing/2014/main" id="{6CC6FA56-018E-4161-90C4-30D36EB08D81}"/>
              </a:ext>
            </a:extLst>
          </p:cNvPr>
          <p:cNvSpPr txBox="1"/>
          <p:nvPr/>
        </p:nvSpPr>
        <p:spPr>
          <a:xfrm>
            <a:off x="6270173" y="1123653"/>
            <a:ext cx="2721427" cy="923330"/>
          </a:xfrm>
          <a:prstGeom prst="rect">
            <a:avLst/>
          </a:prstGeom>
          <a:solidFill>
            <a:srgbClr val="92D050"/>
          </a:solidFill>
          <a:ln>
            <a:solidFill>
              <a:schemeClr val="tx1"/>
            </a:solidFill>
          </a:ln>
        </p:spPr>
        <p:txBody>
          <a:bodyPr wrap="square" rtlCol="0">
            <a:spAutoFit/>
          </a:bodyPr>
          <a:lstStyle/>
          <a:p>
            <a:r>
              <a:rPr lang="en-US" dirty="0"/>
              <a:t>Second half of semester:</a:t>
            </a:r>
          </a:p>
          <a:p>
            <a:r>
              <a:rPr lang="en-US" dirty="0"/>
              <a:t>Applying those tools for financial analysis</a:t>
            </a:r>
          </a:p>
        </p:txBody>
      </p:sp>
    </p:spTree>
    <p:extLst>
      <p:ext uri="{BB962C8B-B14F-4D97-AF65-F5344CB8AC3E}">
        <p14:creationId xmlns:p14="http://schemas.microsoft.com/office/powerpoint/2010/main" val="14307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Dilemma for Students</a:t>
            </a:r>
          </a:p>
        </p:txBody>
      </p:sp>
      <p:cxnSp>
        <p:nvCxnSpPr>
          <p:cNvPr id="7" name="Straight Arrow Connector 6">
            <a:extLst>
              <a:ext uri="{FF2B5EF4-FFF2-40B4-BE49-F238E27FC236}">
                <a16:creationId xmlns:a16="http://schemas.microsoft.com/office/drawing/2014/main" id="{A937CAE0-95ED-4C4A-AECA-FC4372C98D4A}"/>
              </a:ext>
            </a:extLst>
          </p:cNvPr>
          <p:cNvCxnSpPr/>
          <p:nvPr/>
        </p:nvCxnSpPr>
        <p:spPr>
          <a:xfrm>
            <a:off x="848192" y="2185848"/>
            <a:ext cx="7585166"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F5C7C7-E2AF-4C4C-9967-7F3A1F10794F}"/>
              </a:ext>
            </a:extLst>
          </p:cNvPr>
          <p:cNvSpPr txBox="1"/>
          <p:nvPr/>
        </p:nvSpPr>
        <p:spPr>
          <a:xfrm>
            <a:off x="261257" y="1485137"/>
            <a:ext cx="1445623" cy="646331"/>
          </a:xfrm>
          <a:prstGeom prst="rect">
            <a:avLst/>
          </a:prstGeom>
          <a:noFill/>
        </p:spPr>
        <p:txBody>
          <a:bodyPr wrap="square" rtlCol="0">
            <a:spAutoFit/>
          </a:bodyPr>
          <a:lstStyle/>
          <a:p>
            <a:r>
              <a:rPr lang="en-US" dirty="0"/>
              <a:t>Beginning of 1</a:t>
            </a:r>
            <a:r>
              <a:rPr lang="en-US" baseline="30000" dirty="0"/>
              <a:t>st</a:t>
            </a:r>
            <a:r>
              <a:rPr lang="en-US" dirty="0"/>
              <a:t> year</a:t>
            </a:r>
          </a:p>
        </p:txBody>
      </p:sp>
      <p:sp>
        <p:nvSpPr>
          <p:cNvPr id="12" name="TextBox 11">
            <a:extLst>
              <a:ext uri="{FF2B5EF4-FFF2-40B4-BE49-F238E27FC236}">
                <a16:creationId xmlns:a16="http://schemas.microsoft.com/office/drawing/2014/main" id="{EB64B93A-D3A5-4898-AA9E-866C854208E8}"/>
              </a:ext>
            </a:extLst>
          </p:cNvPr>
          <p:cNvSpPr txBox="1"/>
          <p:nvPr/>
        </p:nvSpPr>
        <p:spPr>
          <a:xfrm>
            <a:off x="7297783" y="1442932"/>
            <a:ext cx="1693817" cy="646331"/>
          </a:xfrm>
          <a:prstGeom prst="rect">
            <a:avLst/>
          </a:prstGeom>
          <a:noFill/>
        </p:spPr>
        <p:txBody>
          <a:bodyPr wrap="square" rtlCol="0">
            <a:spAutoFit/>
          </a:bodyPr>
          <a:lstStyle/>
          <a:p>
            <a:r>
              <a:rPr lang="en-US" dirty="0"/>
              <a:t>End of 4</a:t>
            </a:r>
            <a:r>
              <a:rPr lang="en-US" baseline="30000" dirty="0"/>
              <a:t>th</a:t>
            </a:r>
            <a:r>
              <a:rPr lang="en-US" dirty="0"/>
              <a:t> year/</a:t>
            </a:r>
          </a:p>
          <a:p>
            <a:r>
              <a:rPr lang="en-US" dirty="0"/>
              <a:t>graduation</a:t>
            </a:r>
          </a:p>
        </p:txBody>
      </p:sp>
      <p:sp>
        <p:nvSpPr>
          <p:cNvPr id="13" name="TextBox 12">
            <a:extLst>
              <a:ext uri="{FF2B5EF4-FFF2-40B4-BE49-F238E27FC236}">
                <a16:creationId xmlns:a16="http://schemas.microsoft.com/office/drawing/2014/main" id="{9E26BC22-2D5B-4D48-8873-5B1EF78F2E4F}"/>
              </a:ext>
            </a:extLst>
          </p:cNvPr>
          <p:cNvSpPr txBox="1"/>
          <p:nvPr/>
        </p:nvSpPr>
        <p:spPr>
          <a:xfrm>
            <a:off x="1140821" y="2387583"/>
            <a:ext cx="1445623" cy="369332"/>
          </a:xfrm>
          <a:prstGeom prst="rect">
            <a:avLst/>
          </a:prstGeom>
          <a:noFill/>
        </p:spPr>
        <p:txBody>
          <a:bodyPr wrap="square" rtlCol="0">
            <a:spAutoFit/>
          </a:bodyPr>
          <a:lstStyle/>
          <a:p>
            <a:r>
              <a:rPr lang="en-US" dirty="0">
                <a:solidFill>
                  <a:srgbClr val="FF0000"/>
                </a:solidFill>
              </a:rPr>
              <a:t>Gen Eds</a:t>
            </a:r>
          </a:p>
        </p:txBody>
      </p:sp>
      <p:cxnSp>
        <p:nvCxnSpPr>
          <p:cNvPr id="15" name="Straight Connector 14">
            <a:extLst>
              <a:ext uri="{FF2B5EF4-FFF2-40B4-BE49-F238E27FC236}">
                <a16:creationId xmlns:a16="http://schemas.microsoft.com/office/drawing/2014/main" id="{46D9AB79-55A8-4E10-9979-234589A7F024}"/>
              </a:ext>
            </a:extLst>
          </p:cNvPr>
          <p:cNvCxnSpPr/>
          <p:nvPr/>
        </p:nvCxnSpPr>
        <p:spPr>
          <a:xfrm>
            <a:off x="2586444" y="2063136"/>
            <a:ext cx="0" cy="262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DED152-63FB-4271-8B66-4580252E2E6E}"/>
              </a:ext>
            </a:extLst>
          </p:cNvPr>
          <p:cNvCxnSpPr/>
          <p:nvPr/>
        </p:nvCxnSpPr>
        <p:spPr>
          <a:xfrm>
            <a:off x="4593779" y="2067487"/>
            <a:ext cx="0" cy="262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578D398-3079-4F12-AD2B-E1D33656B940}"/>
              </a:ext>
            </a:extLst>
          </p:cNvPr>
          <p:cNvCxnSpPr/>
          <p:nvPr/>
        </p:nvCxnSpPr>
        <p:spPr>
          <a:xfrm>
            <a:off x="6487895" y="2071839"/>
            <a:ext cx="0" cy="262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ED39D34-B4DD-482E-9C68-7772559B0BF4}"/>
              </a:ext>
            </a:extLst>
          </p:cNvPr>
          <p:cNvSpPr txBox="1"/>
          <p:nvPr/>
        </p:nvSpPr>
        <p:spPr>
          <a:xfrm>
            <a:off x="2603859" y="2362893"/>
            <a:ext cx="1706875" cy="923330"/>
          </a:xfrm>
          <a:prstGeom prst="rect">
            <a:avLst/>
          </a:prstGeom>
          <a:noFill/>
        </p:spPr>
        <p:txBody>
          <a:bodyPr wrap="square" rtlCol="0">
            <a:spAutoFit/>
          </a:bodyPr>
          <a:lstStyle/>
          <a:p>
            <a:r>
              <a:rPr lang="en-US" dirty="0">
                <a:solidFill>
                  <a:srgbClr val="FF0000"/>
                </a:solidFill>
              </a:rPr>
              <a:t>Intro to accounting and economics</a:t>
            </a:r>
          </a:p>
        </p:txBody>
      </p:sp>
      <p:sp>
        <p:nvSpPr>
          <p:cNvPr id="19" name="TextBox 18">
            <a:extLst>
              <a:ext uri="{FF2B5EF4-FFF2-40B4-BE49-F238E27FC236}">
                <a16:creationId xmlns:a16="http://schemas.microsoft.com/office/drawing/2014/main" id="{B24F9F9A-E0A7-4599-A917-60EE0DAF9CFB}"/>
              </a:ext>
            </a:extLst>
          </p:cNvPr>
          <p:cNvSpPr txBox="1"/>
          <p:nvPr/>
        </p:nvSpPr>
        <p:spPr>
          <a:xfrm>
            <a:off x="4106092" y="3377158"/>
            <a:ext cx="1336762" cy="646331"/>
          </a:xfrm>
          <a:prstGeom prst="rect">
            <a:avLst/>
          </a:prstGeom>
          <a:noFill/>
        </p:spPr>
        <p:txBody>
          <a:bodyPr wrap="square" rtlCol="0">
            <a:spAutoFit/>
          </a:bodyPr>
          <a:lstStyle/>
          <a:p>
            <a:r>
              <a:rPr lang="en-US" dirty="0">
                <a:solidFill>
                  <a:srgbClr val="FF0000"/>
                </a:solidFill>
              </a:rPr>
              <a:t>Intro to finance</a:t>
            </a:r>
          </a:p>
        </p:txBody>
      </p:sp>
      <p:sp>
        <p:nvSpPr>
          <p:cNvPr id="20" name="TextBox 19">
            <a:extLst>
              <a:ext uri="{FF2B5EF4-FFF2-40B4-BE49-F238E27FC236}">
                <a16:creationId xmlns:a16="http://schemas.microsoft.com/office/drawing/2014/main" id="{B126C910-8D3A-4D80-ACA8-CAD147B4DF04}"/>
              </a:ext>
            </a:extLst>
          </p:cNvPr>
          <p:cNvSpPr txBox="1"/>
          <p:nvPr/>
        </p:nvSpPr>
        <p:spPr>
          <a:xfrm>
            <a:off x="4665171" y="2362893"/>
            <a:ext cx="1706875" cy="646331"/>
          </a:xfrm>
          <a:prstGeom prst="rect">
            <a:avLst/>
          </a:prstGeom>
          <a:noFill/>
        </p:spPr>
        <p:txBody>
          <a:bodyPr wrap="square" rtlCol="0">
            <a:spAutoFit/>
          </a:bodyPr>
          <a:lstStyle/>
          <a:p>
            <a:r>
              <a:rPr lang="en-US" dirty="0">
                <a:solidFill>
                  <a:srgbClr val="FF0000"/>
                </a:solidFill>
              </a:rPr>
              <a:t>Internship interviews</a:t>
            </a:r>
          </a:p>
        </p:txBody>
      </p:sp>
      <p:sp>
        <p:nvSpPr>
          <p:cNvPr id="21" name="TextBox 20">
            <a:extLst>
              <a:ext uri="{FF2B5EF4-FFF2-40B4-BE49-F238E27FC236}">
                <a16:creationId xmlns:a16="http://schemas.microsoft.com/office/drawing/2014/main" id="{47097BEC-F71B-4905-BD6A-6573DB8D49E1}"/>
              </a:ext>
            </a:extLst>
          </p:cNvPr>
          <p:cNvSpPr txBox="1"/>
          <p:nvPr/>
        </p:nvSpPr>
        <p:spPr>
          <a:xfrm>
            <a:off x="5891360" y="1666588"/>
            <a:ext cx="1193070" cy="369332"/>
          </a:xfrm>
          <a:prstGeom prst="rect">
            <a:avLst/>
          </a:prstGeom>
          <a:noFill/>
        </p:spPr>
        <p:txBody>
          <a:bodyPr wrap="square" rtlCol="0">
            <a:spAutoFit/>
          </a:bodyPr>
          <a:lstStyle/>
          <a:p>
            <a:r>
              <a:rPr lang="en-US" dirty="0"/>
              <a:t>Internship</a:t>
            </a:r>
          </a:p>
        </p:txBody>
      </p:sp>
      <p:sp>
        <p:nvSpPr>
          <p:cNvPr id="22" name="TextBox 21">
            <a:extLst>
              <a:ext uri="{FF2B5EF4-FFF2-40B4-BE49-F238E27FC236}">
                <a16:creationId xmlns:a16="http://schemas.microsoft.com/office/drawing/2014/main" id="{3BBB6091-DA5D-49F4-819B-F9350E502B1C}"/>
              </a:ext>
            </a:extLst>
          </p:cNvPr>
          <p:cNvSpPr txBox="1"/>
          <p:nvPr/>
        </p:nvSpPr>
        <p:spPr>
          <a:xfrm>
            <a:off x="6726483" y="2386468"/>
            <a:ext cx="1706875" cy="646331"/>
          </a:xfrm>
          <a:prstGeom prst="rect">
            <a:avLst/>
          </a:prstGeom>
          <a:noFill/>
        </p:spPr>
        <p:txBody>
          <a:bodyPr wrap="square" rtlCol="0">
            <a:spAutoFit/>
          </a:bodyPr>
          <a:lstStyle/>
          <a:p>
            <a:r>
              <a:rPr lang="en-US" dirty="0">
                <a:solidFill>
                  <a:srgbClr val="FF0000"/>
                </a:solidFill>
              </a:rPr>
              <a:t>Post-grad job</a:t>
            </a:r>
          </a:p>
          <a:p>
            <a:r>
              <a:rPr lang="en-US" dirty="0">
                <a:solidFill>
                  <a:srgbClr val="FF0000"/>
                </a:solidFill>
              </a:rPr>
              <a:t>interviews</a:t>
            </a:r>
          </a:p>
        </p:txBody>
      </p:sp>
      <p:sp>
        <p:nvSpPr>
          <p:cNvPr id="23" name="TextBox 22">
            <a:extLst>
              <a:ext uri="{FF2B5EF4-FFF2-40B4-BE49-F238E27FC236}">
                <a16:creationId xmlns:a16="http://schemas.microsoft.com/office/drawing/2014/main" id="{5DFA1679-D1F3-4227-AD7B-7D9E12166C3C}"/>
              </a:ext>
            </a:extLst>
          </p:cNvPr>
          <p:cNvSpPr txBox="1"/>
          <p:nvPr/>
        </p:nvSpPr>
        <p:spPr>
          <a:xfrm>
            <a:off x="522510" y="3701804"/>
            <a:ext cx="3326660" cy="646331"/>
          </a:xfrm>
          <a:prstGeom prst="rect">
            <a:avLst/>
          </a:prstGeom>
          <a:noFill/>
        </p:spPr>
        <p:txBody>
          <a:bodyPr wrap="square" rtlCol="0">
            <a:spAutoFit/>
          </a:bodyPr>
          <a:lstStyle/>
          <a:p>
            <a:pPr algn="ctr"/>
            <a:r>
              <a:rPr lang="en-US" dirty="0">
                <a:solidFill>
                  <a:srgbClr val="FF0000"/>
                </a:solidFill>
              </a:rPr>
              <a:t>Prerequisites push intro finance to late 2</a:t>
            </a:r>
            <a:r>
              <a:rPr lang="en-US" baseline="30000" dirty="0">
                <a:solidFill>
                  <a:srgbClr val="FF0000"/>
                </a:solidFill>
              </a:rPr>
              <a:t>nd</a:t>
            </a:r>
            <a:r>
              <a:rPr lang="en-US" dirty="0">
                <a:solidFill>
                  <a:srgbClr val="FF0000"/>
                </a:solidFill>
              </a:rPr>
              <a:t>/early 3</a:t>
            </a:r>
            <a:r>
              <a:rPr lang="en-US" baseline="30000" dirty="0">
                <a:solidFill>
                  <a:srgbClr val="FF0000"/>
                </a:solidFill>
              </a:rPr>
              <a:t>rd</a:t>
            </a:r>
            <a:r>
              <a:rPr lang="en-US" dirty="0">
                <a:solidFill>
                  <a:srgbClr val="FF0000"/>
                </a:solidFill>
              </a:rPr>
              <a:t> year</a:t>
            </a:r>
          </a:p>
        </p:txBody>
      </p:sp>
      <p:sp>
        <p:nvSpPr>
          <p:cNvPr id="24" name="Arrow: Right 23">
            <a:extLst>
              <a:ext uri="{FF2B5EF4-FFF2-40B4-BE49-F238E27FC236}">
                <a16:creationId xmlns:a16="http://schemas.microsoft.com/office/drawing/2014/main" id="{949DE00C-81E6-4758-8351-C54D8A1E674C}"/>
              </a:ext>
            </a:extLst>
          </p:cNvPr>
          <p:cNvSpPr/>
          <p:nvPr/>
        </p:nvSpPr>
        <p:spPr>
          <a:xfrm>
            <a:off x="313506" y="3526968"/>
            <a:ext cx="3735965" cy="218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659AAF9B-BFE3-4C60-8839-2E31E4A8F0EE}"/>
              </a:ext>
            </a:extLst>
          </p:cNvPr>
          <p:cNvSpPr/>
          <p:nvPr/>
        </p:nvSpPr>
        <p:spPr>
          <a:xfrm rot="10800000">
            <a:off x="5077103" y="3496982"/>
            <a:ext cx="3735965" cy="218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2744355-4B4D-4699-AC7F-30F3C1BBBEB5}"/>
              </a:ext>
            </a:extLst>
          </p:cNvPr>
          <p:cNvSpPr txBox="1"/>
          <p:nvPr/>
        </p:nvSpPr>
        <p:spPr>
          <a:xfrm>
            <a:off x="5242574" y="3697602"/>
            <a:ext cx="3326660" cy="646331"/>
          </a:xfrm>
          <a:prstGeom prst="rect">
            <a:avLst/>
          </a:prstGeom>
          <a:noFill/>
        </p:spPr>
        <p:txBody>
          <a:bodyPr wrap="square" rtlCol="0">
            <a:spAutoFit/>
          </a:bodyPr>
          <a:lstStyle/>
          <a:p>
            <a:pPr algn="ctr"/>
            <a:r>
              <a:rPr lang="en-US" dirty="0">
                <a:solidFill>
                  <a:srgbClr val="FF0000"/>
                </a:solidFill>
              </a:rPr>
              <a:t>Internship interviews begin in beginning of 3</a:t>
            </a:r>
            <a:r>
              <a:rPr lang="en-US" baseline="30000" dirty="0">
                <a:solidFill>
                  <a:srgbClr val="FF0000"/>
                </a:solidFill>
              </a:rPr>
              <a:t>rd</a:t>
            </a:r>
            <a:r>
              <a:rPr lang="en-US" dirty="0">
                <a:solidFill>
                  <a:srgbClr val="FF0000"/>
                </a:solidFill>
              </a:rPr>
              <a:t> year</a:t>
            </a:r>
          </a:p>
        </p:txBody>
      </p:sp>
      <p:sp>
        <p:nvSpPr>
          <p:cNvPr id="27" name="TextBox 26">
            <a:extLst>
              <a:ext uri="{FF2B5EF4-FFF2-40B4-BE49-F238E27FC236}">
                <a16:creationId xmlns:a16="http://schemas.microsoft.com/office/drawing/2014/main" id="{DC429723-4951-45BC-94F9-ECC1D305BAC7}"/>
              </a:ext>
            </a:extLst>
          </p:cNvPr>
          <p:cNvSpPr txBox="1"/>
          <p:nvPr/>
        </p:nvSpPr>
        <p:spPr>
          <a:xfrm>
            <a:off x="731521" y="5070784"/>
            <a:ext cx="7701838" cy="646331"/>
          </a:xfrm>
          <a:prstGeom prst="rect">
            <a:avLst/>
          </a:prstGeom>
          <a:noFill/>
        </p:spPr>
        <p:txBody>
          <a:bodyPr wrap="square" rtlCol="0">
            <a:spAutoFit/>
          </a:bodyPr>
          <a:lstStyle/>
          <a:p>
            <a:r>
              <a:rPr lang="en-US" dirty="0">
                <a:solidFill>
                  <a:srgbClr val="0070C0"/>
                </a:solidFill>
              </a:rPr>
              <a:t>For many students, the intro finance class needs to deliver skills and knowledge that can land students an internship and succeed in that internship.</a:t>
            </a:r>
          </a:p>
        </p:txBody>
      </p:sp>
    </p:spTree>
    <p:extLst>
      <p:ext uri="{BB962C8B-B14F-4D97-AF65-F5344CB8AC3E}">
        <p14:creationId xmlns:p14="http://schemas.microsoft.com/office/powerpoint/2010/main" val="41953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fade">
                                      <p:cBhvr>
                                        <p:cTn id="10" dur="500"/>
                                        <p:tgtEl>
                                          <p:spTgt spid="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3" presetClass="emph" presetSubtype="2" fill="hold" nodeType="withEffect">
                                  <p:stCondLst>
                                    <p:cond delay="0"/>
                                  </p:stCondLst>
                                  <p:childTnLst>
                                    <p:animClr clrSpc="rgb" dir="cw">
                                      <p:cBhvr override="childStyle">
                                        <p:cTn id="17" dur="500" fill="hold"/>
                                        <p:tgtEl>
                                          <p:spTgt spid="22">
                                            <p:txEl>
                                              <p:pRg st="0" end="0"/>
                                            </p:txEl>
                                          </p:spTgt>
                                        </p:tgtEl>
                                        <p:attrNameLst>
                                          <p:attrName>style.color</p:attrName>
                                        </p:attrNameLst>
                                      </p:cBhvr>
                                      <p:to>
                                        <a:schemeClr val="tx1"/>
                                      </p:to>
                                    </p:animClr>
                                  </p:childTnLst>
                                </p:cTn>
                              </p:par>
                              <p:par>
                                <p:cTn id="18" presetID="3" presetClass="emph" presetSubtype="2" fill="hold" nodeType="withEffect">
                                  <p:stCondLst>
                                    <p:cond delay="0"/>
                                  </p:stCondLst>
                                  <p:childTnLst>
                                    <p:animClr clrSpc="rgb" dir="cw">
                                      <p:cBhvr override="childStyle">
                                        <p:cTn id="19" dur="500" fill="hold"/>
                                        <p:tgtEl>
                                          <p:spTgt spid="22">
                                            <p:txEl>
                                              <p:pRg st="1" end="1"/>
                                            </p:txEl>
                                          </p:spTgt>
                                        </p:tgtEl>
                                        <p:attrNameLst>
                                          <p:attrName>style.color</p:attrName>
                                        </p:attrNameLst>
                                      </p:cBhvr>
                                      <p:to>
                                        <a:schemeClr val="tx1"/>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20"/>
                                        </p:tgtEl>
                                        <p:attrNameLst>
                                          <p:attrName>style.color</p:attrName>
                                        </p:attrNameLst>
                                      </p:cBhvr>
                                      <p:to>
                                        <a:schemeClr val="tx1"/>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3"/>
                                        </p:tgtEl>
                                        <p:attrNameLst>
                                          <p:attrName>style.color</p:attrName>
                                        </p:attrNameLst>
                                      </p:cBhvr>
                                      <p:to>
                                        <a:schemeClr val="tx1"/>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18"/>
                                        </p:tgtEl>
                                        <p:attrNameLst>
                                          <p:attrName>style.color</p:attrName>
                                        </p:attrNameLst>
                                      </p:cBhvr>
                                      <p:to>
                                        <a:schemeClr val="tx1"/>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3" presetClass="emph" presetSubtype="2" fill="hold" grpId="1" nodeType="withEffect">
                                  <p:stCondLst>
                                    <p:cond delay="0"/>
                                  </p:stCondLst>
                                  <p:childTnLst>
                                    <p:animClr clrSpc="rgb" dir="cw">
                                      <p:cBhvr override="childStyle">
                                        <p:cTn id="50" dur="500" fill="hold"/>
                                        <p:tgtEl>
                                          <p:spTgt spid="19"/>
                                        </p:tgtEl>
                                        <p:attrNameLst>
                                          <p:attrName>style.color</p:attrName>
                                        </p:attrNameLst>
                                      </p:cBhvr>
                                      <p:to>
                                        <a:schemeClr val="tx1"/>
                                      </p:to>
                                    </p:animClr>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3" presetClass="emph" presetSubtype="2" fill="hold" grpId="1" nodeType="withEffect">
                                  <p:stCondLst>
                                    <p:cond delay="0"/>
                                  </p:stCondLst>
                                  <p:childTnLst>
                                    <p:animClr clrSpc="rgb" dir="cw">
                                      <p:cBhvr override="childStyle">
                                        <p:cTn id="60" dur="500" fill="hold"/>
                                        <p:tgtEl>
                                          <p:spTgt spid="26"/>
                                        </p:tgtEl>
                                        <p:attrNameLst>
                                          <p:attrName>style.color</p:attrName>
                                        </p:attrNameLst>
                                      </p:cBhvr>
                                      <p:to>
                                        <a:schemeClr val="tx1"/>
                                      </p:to>
                                    </p:animClr>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3" presetClass="emph" presetSubtype="2" fill="hold" grpId="1" nodeType="withEffect">
                                  <p:stCondLst>
                                    <p:cond delay="0"/>
                                  </p:stCondLst>
                                  <p:childTnLst>
                                    <p:animClr clrSpc="rgb" dir="cw">
                                      <p:cBhvr override="childStyle">
                                        <p:cTn id="67" dur="500" fill="hold"/>
                                        <p:tgtEl>
                                          <p:spTgt spid="23"/>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8" grpId="1"/>
      <p:bldP spid="19" grpId="0"/>
      <p:bldP spid="19" grpId="1"/>
      <p:bldP spid="20" grpId="0"/>
      <p:bldP spid="20" grpId="1"/>
      <p:bldP spid="22" grpId="0" build="allAtOnce"/>
      <p:bldP spid="23" grpId="0"/>
      <p:bldP spid="23" grpId="1"/>
      <p:bldP spid="24" grpId="0" animBg="1"/>
      <p:bldP spid="25" grpId="0" animBg="1"/>
      <p:bldP spid="26" grpId="0"/>
      <p:bldP spid="26" grpId="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ED1F5721-CFF4-46AB-9BB9-51FE8188C6AC}"/>
              </a:ext>
            </a:extLst>
          </p:cNvPr>
          <p:cNvSpPr txBox="1"/>
          <p:nvPr/>
        </p:nvSpPr>
        <p:spPr>
          <a:xfrm>
            <a:off x="3714750" y="999770"/>
            <a:ext cx="4950278" cy="3170099"/>
          </a:xfrm>
          <a:prstGeom prst="rect">
            <a:avLst/>
          </a:prstGeom>
          <a:noFill/>
        </p:spPr>
        <p:txBody>
          <a:bodyPr wrap="square" rtlCol="0">
            <a:spAutoFit/>
          </a:bodyPr>
          <a:lstStyle/>
          <a:p>
            <a:pPr>
              <a:spcAft>
                <a:spcPts val="600"/>
              </a:spcAft>
            </a:pPr>
            <a:r>
              <a:rPr lang="en-US" sz="2000" dirty="0">
                <a:solidFill>
                  <a:srgbClr val="0070C0"/>
                </a:solidFill>
              </a:rPr>
              <a:t>Application #1: Competitor comparison report</a:t>
            </a:r>
          </a:p>
          <a:p>
            <a:pPr>
              <a:spcAft>
                <a:spcPts val="600"/>
              </a:spcAft>
            </a:pPr>
            <a:endParaRPr lang="en-US" sz="2000" dirty="0">
              <a:solidFill>
                <a:srgbClr val="0070C0"/>
              </a:solidFill>
            </a:endParaRPr>
          </a:p>
          <a:p>
            <a:pPr>
              <a:spcAft>
                <a:spcPts val="600"/>
              </a:spcAft>
            </a:pPr>
            <a:r>
              <a:rPr lang="en-US" sz="2000" dirty="0">
                <a:solidFill>
                  <a:srgbClr val="0070C0"/>
                </a:solidFill>
              </a:rPr>
              <a:t>Finance Concept Reinforced:</a:t>
            </a:r>
          </a:p>
          <a:p>
            <a:endParaRPr lang="en-US" sz="2000" dirty="0">
              <a:solidFill>
                <a:srgbClr val="0070C0"/>
              </a:solidFill>
            </a:endParaRPr>
          </a:p>
          <a:p>
            <a:r>
              <a:rPr lang="en-US" sz="2000" dirty="0">
                <a:solidFill>
                  <a:srgbClr val="0070C0"/>
                </a:solidFill>
              </a:rPr>
              <a:t>To analyze financial ratios, you need </a:t>
            </a:r>
            <a:r>
              <a:rPr lang="en-US" sz="2000" i="1" dirty="0">
                <a:solidFill>
                  <a:srgbClr val="0070C0"/>
                </a:solidFill>
              </a:rPr>
              <a:t>context</a:t>
            </a:r>
            <a:r>
              <a:rPr lang="en-US" sz="2000" dirty="0">
                <a:solidFill>
                  <a:srgbClr val="0070C0"/>
                </a:solidFill>
              </a:rPr>
              <a:t> (comparisons, tradeoffs, etc.)</a:t>
            </a:r>
          </a:p>
          <a:p>
            <a:pPr>
              <a:spcAft>
                <a:spcPts val="600"/>
              </a:spcAft>
            </a:pPr>
            <a:endParaRPr lang="en-US" sz="2000" dirty="0">
              <a:solidFill>
                <a:srgbClr val="0070C0"/>
              </a:solidFill>
            </a:endParaRPr>
          </a:p>
          <a:p>
            <a:pPr>
              <a:spcAft>
                <a:spcPts val="600"/>
              </a:spcAft>
            </a:pPr>
            <a:endParaRPr lang="en-US" sz="2000" dirty="0">
              <a:solidFill>
                <a:srgbClr val="0070C0"/>
              </a:solidFill>
            </a:endParaRPr>
          </a:p>
        </p:txBody>
      </p:sp>
      <p:sp>
        <p:nvSpPr>
          <p:cNvPr id="5" name="TextBox 4">
            <a:extLst>
              <a:ext uri="{FF2B5EF4-FFF2-40B4-BE49-F238E27FC236}">
                <a16:creationId xmlns:a16="http://schemas.microsoft.com/office/drawing/2014/main" id="{DE26991C-452A-4B1C-AD45-B981BA902ED1}"/>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t>VLOOKUP</a:t>
            </a:r>
          </a:p>
          <a:p>
            <a:pPr>
              <a:spcAft>
                <a:spcPts val="600"/>
              </a:spcAft>
            </a:pPr>
            <a:r>
              <a:rPr lang="en-US" sz="2000" dirty="0"/>
              <a:t>Auto-filling cells</a:t>
            </a:r>
          </a:p>
          <a:p>
            <a:pPr>
              <a:spcAft>
                <a:spcPts val="600"/>
              </a:spcAft>
            </a:pPr>
            <a:r>
              <a:rPr lang="en-US" sz="2000" dirty="0">
                <a:solidFill>
                  <a:schemeClr val="bg1">
                    <a:lumMod val="85000"/>
                  </a:schemeClr>
                </a:solidFill>
              </a:rPr>
              <a:t>Pivot Tables</a:t>
            </a:r>
          </a:p>
          <a:p>
            <a:pPr>
              <a:spcAft>
                <a:spcPts val="600"/>
              </a:spcAft>
            </a:pPr>
            <a:r>
              <a:rPr lang="en-US" sz="2000" dirty="0">
                <a:solidFill>
                  <a:schemeClr val="bg1">
                    <a:lumMod val="85000"/>
                  </a:schemeClr>
                </a:solidFill>
              </a:rPr>
              <a:t>IF, SUMIF, COUNTIF</a:t>
            </a:r>
          </a:p>
          <a:p>
            <a:pPr>
              <a:spcAft>
                <a:spcPts val="600"/>
              </a:spcAft>
            </a:pPr>
            <a:r>
              <a:rPr lang="en-US" sz="2000" dirty="0">
                <a:solidFill>
                  <a:schemeClr val="bg1">
                    <a:lumMod val="85000"/>
                  </a:schemeClr>
                </a:solidFill>
              </a:rPr>
              <a:t>Dollar sign anchoring</a:t>
            </a:r>
          </a:p>
          <a:p>
            <a:pPr>
              <a:spcAft>
                <a:spcPts val="600"/>
              </a:spcAft>
            </a:pPr>
            <a:r>
              <a:rPr lang="en-US" sz="2000" dirty="0"/>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t>Concatenating text strings</a:t>
            </a:r>
          </a:p>
        </p:txBody>
      </p:sp>
    </p:spTree>
    <p:extLst>
      <p:ext uri="{BB962C8B-B14F-4D97-AF65-F5344CB8AC3E}">
        <p14:creationId xmlns:p14="http://schemas.microsoft.com/office/powerpoint/2010/main" val="14070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5">
                                            <p:txEl>
                                              <p:pRg st="3" end="3"/>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5">
                                            <p:txEl>
                                              <p:pRg st="4" end="4"/>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5">
                                            <p:txEl>
                                              <p:pRg st="7" end="7"/>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5">
                                            <p:txEl>
                                              <p:pRg st="8" end="8"/>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5">
                                            <p:txEl>
                                              <p:pRg st="9" end="9"/>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5">
                                            <p:txEl>
                                              <p:pRg st="10" end="10"/>
                                            </p:txEl>
                                          </p:spTgt>
                                        </p:tgtEl>
                                        <p:attrNameLst>
                                          <p:attrName>style.color</p:attrName>
                                        </p:attrNameLst>
                                      </p:cBhvr>
                                      <p:to>
                                        <a:schemeClr val="bg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6E3018-C515-47A9-AFBC-026AF8FD9383}"/>
              </a:ext>
            </a:extLst>
          </p:cNvPr>
          <p:cNvPicPr>
            <a:picLocks noChangeAspect="1"/>
          </p:cNvPicPr>
          <p:nvPr/>
        </p:nvPicPr>
        <p:blipFill>
          <a:blip r:embed="rId3"/>
          <a:stretch>
            <a:fillRect/>
          </a:stretch>
        </p:blipFill>
        <p:spPr>
          <a:xfrm>
            <a:off x="952605" y="654800"/>
            <a:ext cx="7091007" cy="5548400"/>
          </a:xfrm>
          <a:prstGeom prst="rect">
            <a:avLst/>
          </a:prstGeom>
        </p:spPr>
      </p:pic>
    </p:spTree>
    <p:extLst>
      <p:ext uri="{BB962C8B-B14F-4D97-AF65-F5344CB8AC3E}">
        <p14:creationId xmlns:p14="http://schemas.microsoft.com/office/powerpoint/2010/main" val="107901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CC1FA9CC-57A8-498D-84CE-078C661BEBCF}"/>
              </a:ext>
            </a:extLst>
          </p:cNvPr>
          <p:cNvSpPr txBox="1"/>
          <p:nvPr/>
        </p:nvSpPr>
        <p:spPr>
          <a:xfrm>
            <a:off x="3714750" y="999770"/>
            <a:ext cx="4950278" cy="3170099"/>
          </a:xfrm>
          <a:prstGeom prst="rect">
            <a:avLst/>
          </a:prstGeom>
          <a:noFill/>
        </p:spPr>
        <p:txBody>
          <a:bodyPr wrap="square" rtlCol="0">
            <a:spAutoFit/>
          </a:bodyPr>
          <a:lstStyle/>
          <a:p>
            <a:pPr>
              <a:spcAft>
                <a:spcPts val="600"/>
              </a:spcAft>
            </a:pPr>
            <a:r>
              <a:rPr lang="en-US" sz="2000" dirty="0">
                <a:solidFill>
                  <a:srgbClr val="0070C0"/>
                </a:solidFill>
              </a:rPr>
              <a:t>Application #2: Pro Forma creation and growth rate targeting</a:t>
            </a: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r>
              <a:rPr lang="en-US" sz="2000" dirty="0">
                <a:solidFill>
                  <a:srgbClr val="0070C0"/>
                </a:solidFill>
              </a:rPr>
              <a:t>Finance Concept(s) Reinforced:</a:t>
            </a:r>
          </a:p>
          <a:p>
            <a:endParaRPr lang="en-US" sz="2000" dirty="0">
              <a:solidFill>
                <a:srgbClr val="0070C0"/>
              </a:solidFill>
            </a:endParaRPr>
          </a:p>
          <a:p>
            <a:r>
              <a:rPr lang="en-US" sz="2000" dirty="0">
                <a:solidFill>
                  <a:srgbClr val="0070C0"/>
                </a:solidFill>
              </a:rPr>
              <a:t>How capital structure and capital budgeting decisions are dynamic and  intertwined in firms</a:t>
            </a:r>
          </a:p>
        </p:txBody>
      </p:sp>
      <p:sp>
        <p:nvSpPr>
          <p:cNvPr id="4" name="TextBox 3">
            <a:extLst>
              <a:ext uri="{FF2B5EF4-FFF2-40B4-BE49-F238E27FC236}">
                <a16:creationId xmlns:a16="http://schemas.microsoft.com/office/drawing/2014/main" id="{E7F4A07D-DE7A-4623-B9D1-4C7681EBCC7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solidFill>
                  <a:schemeClr val="bg1">
                    <a:lumMod val="85000"/>
                  </a:schemeClr>
                </a:solidFill>
              </a:rPr>
              <a:t>VLOOKUP</a:t>
            </a:r>
          </a:p>
          <a:p>
            <a:pPr>
              <a:spcAft>
                <a:spcPts val="600"/>
              </a:spcAft>
            </a:pPr>
            <a:r>
              <a:rPr lang="en-US" sz="2000" dirty="0">
                <a:solidFill>
                  <a:schemeClr val="bg1">
                    <a:lumMod val="85000"/>
                  </a:schemeClr>
                </a:solidFill>
              </a:rPr>
              <a:t>Auto-filling cells</a:t>
            </a:r>
          </a:p>
          <a:p>
            <a:pPr>
              <a:spcAft>
                <a:spcPts val="600"/>
              </a:spcAft>
            </a:pPr>
            <a:r>
              <a:rPr lang="en-US" sz="2000" dirty="0">
                <a:solidFill>
                  <a:schemeClr val="bg1">
                    <a:lumMod val="85000"/>
                  </a:schemeClr>
                </a:solidFill>
              </a:rPr>
              <a:t>Pivot Tables</a:t>
            </a:r>
          </a:p>
          <a:p>
            <a:pPr>
              <a:spcAft>
                <a:spcPts val="600"/>
              </a:spcAft>
            </a:pPr>
            <a:r>
              <a:rPr lang="en-US" sz="2000" dirty="0">
                <a:solidFill>
                  <a:schemeClr val="bg1">
                    <a:lumMod val="85000"/>
                  </a:schemeClr>
                </a:solidFill>
              </a:rPr>
              <a:t>IF, SUMIF, COUNTIF</a:t>
            </a:r>
          </a:p>
          <a:p>
            <a:pPr>
              <a:spcAft>
                <a:spcPts val="600"/>
              </a:spcAft>
            </a:pPr>
            <a:r>
              <a:rPr lang="en-US" sz="2000" dirty="0"/>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t>Goalseeking</a:t>
            </a:r>
            <a:endParaRPr lang="en-US" sz="2000" dirty="0"/>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spTree>
    <p:extLst>
      <p:ext uri="{BB962C8B-B14F-4D97-AF65-F5344CB8AC3E}">
        <p14:creationId xmlns:p14="http://schemas.microsoft.com/office/powerpoint/2010/main" val="32376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
                                            <p:txEl>
                                              <p:pRg st="1" end="1"/>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4">
                                            <p:txEl>
                                              <p:pRg st="2" end="2"/>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4">
                                            <p:txEl>
                                              <p:pRg st="3" end="3"/>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4">
                                            <p:txEl>
                                              <p:pRg st="4" end="4"/>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4">
                                            <p:txEl>
                                              <p:pRg st="6" end="6"/>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4">
                                            <p:txEl>
                                              <p:pRg st="7" end="7"/>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4">
                                            <p:txEl>
                                              <p:pRg st="9" end="9"/>
                                            </p:txEl>
                                          </p:spTgt>
                                        </p:tgtEl>
                                        <p:attrNameLst>
                                          <p:attrName>style.color</p:attrName>
                                        </p:attrNameLst>
                                      </p:cBhvr>
                                      <p:to>
                                        <a:schemeClr val="bg2"/>
                                      </p:to>
                                    </p:animClr>
                                  </p:childTnLst>
                                </p:cTn>
                              </p:par>
                              <p:par>
                                <p:cTn id="24" presetID="3" presetClass="emph" presetSubtype="2" fill="hold" nodeType="withEffect">
                                  <p:stCondLst>
                                    <p:cond delay="0"/>
                                  </p:stCondLst>
                                  <p:childTnLst>
                                    <p:animClr clrSpc="rgb" dir="cw">
                                      <p:cBhvr override="childStyle">
                                        <p:cTn id="25" dur="500" fill="hold"/>
                                        <p:tgtEl>
                                          <p:spTgt spid="4">
                                            <p:txEl>
                                              <p:pRg st="10" end="10"/>
                                            </p:txEl>
                                          </p:spTgt>
                                        </p:tgtEl>
                                        <p:attrNameLst>
                                          <p:attrName>style.color</p:attrName>
                                        </p:attrNameLst>
                                      </p:cBhvr>
                                      <p:to>
                                        <a:schemeClr val="bg2"/>
                                      </p:to>
                                    </p:animClr>
                                  </p:childTnLst>
                                </p:cTn>
                              </p:par>
                              <p:par>
                                <p:cTn id="26" presetID="3" presetClass="emph" presetSubtype="2" fill="hold" nodeType="withEffect">
                                  <p:stCondLst>
                                    <p:cond delay="0"/>
                                  </p:stCondLst>
                                  <p:childTnLst>
                                    <p:animClr clrSpc="rgb" dir="cw">
                                      <p:cBhvr override="childStyle">
                                        <p:cTn id="27" dur="500" fill="hold"/>
                                        <p:tgtEl>
                                          <p:spTgt spid="4">
                                            <p:txEl>
                                              <p:pRg st="11" end="11"/>
                                            </p:txEl>
                                          </p:spTgt>
                                        </p:tgtEl>
                                        <p:attrNameLst>
                                          <p:attrName>style.color</p:attrName>
                                        </p:attrNameLst>
                                      </p:cBhvr>
                                      <p:to>
                                        <a:schemeClr val="bg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BA16455-594B-49F6-9C76-5CBB8D634C0A}"/>
              </a:ext>
            </a:extLst>
          </p:cNvPr>
          <p:cNvGraphicFramePr>
            <a:graphicFrameLocks noChangeAspect="1"/>
          </p:cNvGraphicFramePr>
          <p:nvPr>
            <p:extLst>
              <p:ext uri="{D42A27DB-BD31-4B8C-83A1-F6EECF244321}">
                <p14:modId xmlns:p14="http://schemas.microsoft.com/office/powerpoint/2010/main" val="1938481375"/>
              </p:ext>
            </p:extLst>
          </p:nvPr>
        </p:nvGraphicFramePr>
        <p:xfrm>
          <a:off x="760413" y="830263"/>
          <a:ext cx="8135937" cy="5211762"/>
        </p:xfrm>
        <a:graphic>
          <a:graphicData uri="http://schemas.openxmlformats.org/presentationml/2006/ole">
            <mc:AlternateContent xmlns:mc="http://schemas.openxmlformats.org/markup-compatibility/2006">
              <mc:Choice xmlns:v="urn:schemas-microsoft-com:vml" Requires="v">
                <p:oleObj spid="_x0000_s6213" name="Macro-Enabled Worksheet" r:id="rId4" imgW="12210923" imgH="7819918" progId="Excel.SheetMacroEnabled.12">
                  <p:embed/>
                </p:oleObj>
              </mc:Choice>
              <mc:Fallback>
                <p:oleObj name="Macro-Enabled Worksheet" r:id="rId4" imgW="12210923" imgH="7819918" progId="Excel.SheetMacroEnabled.12">
                  <p:embed/>
                  <p:pic>
                    <p:nvPicPr>
                      <p:cNvPr id="0" name=""/>
                      <p:cNvPicPr/>
                      <p:nvPr/>
                    </p:nvPicPr>
                    <p:blipFill>
                      <a:blip r:embed="rId5"/>
                      <a:stretch>
                        <a:fillRect/>
                      </a:stretch>
                    </p:blipFill>
                    <p:spPr>
                      <a:xfrm>
                        <a:off x="760413" y="830263"/>
                        <a:ext cx="8135937" cy="5211762"/>
                      </a:xfrm>
                      <a:prstGeom prst="rect">
                        <a:avLst/>
                      </a:prstGeom>
                    </p:spPr>
                  </p:pic>
                </p:oleObj>
              </mc:Fallback>
            </mc:AlternateContent>
          </a:graphicData>
        </a:graphic>
      </p:graphicFrame>
    </p:spTree>
    <p:extLst>
      <p:ext uri="{BB962C8B-B14F-4D97-AF65-F5344CB8AC3E}">
        <p14:creationId xmlns:p14="http://schemas.microsoft.com/office/powerpoint/2010/main" val="248138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CC1FA9CC-57A8-498D-84CE-078C661BEBCF}"/>
              </a:ext>
            </a:extLst>
          </p:cNvPr>
          <p:cNvSpPr txBox="1"/>
          <p:nvPr/>
        </p:nvSpPr>
        <p:spPr>
          <a:xfrm>
            <a:off x="3714750" y="999770"/>
            <a:ext cx="4950278" cy="4170372"/>
          </a:xfrm>
          <a:prstGeom prst="rect">
            <a:avLst/>
          </a:prstGeom>
          <a:noFill/>
        </p:spPr>
        <p:txBody>
          <a:bodyPr wrap="square" rtlCol="0">
            <a:spAutoFit/>
          </a:bodyPr>
          <a:lstStyle/>
          <a:p>
            <a:r>
              <a:rPr lang="en-US" sz="2000" dirty="0">
                <a:solidFill>
                  <a:srgbClr val="0070C0"/>
                </a:solidFill>
              </a:rPr>
              <a:t>Application #3 Dynamic Stress Tests of a Firm’s Financial Stability</a:t>
            </a: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r>
              <a:rPr lang="en-US" sz="2000" dirty="0">
                <a:solidFill>
                  <a:srgbClr val="0070C0"/>
                </a:solidFill>
              </a:rPr>
              <a:t>Finance Concept(s) Reinforced:</a:t>
            </a:r>
          </a:p>
          <a:p>
            <a:pPr>
              <a:spcAft>
                <a:spcPts val="600"/>
              </a:spcAft>
            </a:pPr>
            <a:endParaRPr lang="en-US" sz="2000" dirty="0">
              <a:solidFill>
                <a:srgbClr val="0070C0"/>
              </a:solidFill>
            </a:endParaRPr>
          </a:p>
          <a:p>
            <a:pPr>
              <a:spcAft>
                <a:spcPts val="600"/>
              </a:spcAft>
            </a:pPr>
            <a:r>
              <a:rPr lang="en-US" sz="2000" dirty="0">
                <a:solidFill>
                  <a:srgbClr val="0070C0"/>
                </a:solidFill>
              </a:rPr>
              <a:t>A practical look at how to measure “risk” dynamically and the ideas behind bank stress-testing</a:t>
            </a:r>
          </a:p>
          <a:p>
            <a:pPr marL="342900" indent="-342900">
              <a:buFont typeface="Arial" panose="020B0604020202020204" pitchFamily="34" charset="0"/>
              <a:buChar char="•"/>
            </a:pPr>
            <a:endParaRPr lang="en-US" sz="2000" dirty="0">
              <a:solidFill>
                <a:srgbClr val="0070C0"/>
              </a:solidFill>
            </a:endParaRPr>
          </a:p>
          <a:p>
            <a:pPr marL="342900" indent="-342900">
              <a:buFont typeface="Arial" panose="020B0604020202020204" pitchFamily="34" charset="0"/>
              <a:buChar char="•"/>
            </a:pPr>
            <a:endParaRPr lang="en-US" sz="2000" dirty="0">
              <a:solidFill>
                <a:srgbClr val="0070C0"/>
              </a:solidFill>
            </a:endParaRPr>
          </a:p>
          <a:p>
            <a:pPr>
              <a:spcAft>
                <a:spcPts val="600"/>
              </a:spcAft>
            </a:pPr>
            <a:endParaRPr lang="en-US" sz="2000" dirty="0">
              <a:solidFill>
                <a:srgbClr val="0070C0"/>
              </a:solidFill>
            </a:endParaRPr>
          </a:p>
        </p:txBody>
      </p:sp>
      <p:sp>
        <p:nvSpPr>
          <p:cNvPr id="4" name="TextBox 3">
            <a:extLst>
              <a:ext uri="{FF2B5EF4-FFF2-40B4-BE49-F238E27FC236}">
                <a16:creationId xmlns:a16="http://schemas.microsoft.com/office/drawing/2014/main" id="{E7F4A07D-DE7A-4623-B9D1-4C7681EBCC7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solidFill>
                  <a:schemeClr val="bg1">
                    <a:lumMod val="85000"/>
                  </a:schemeClr>
                </a:solidFill>
              </a:rPr>
              <a:t>Cell Referencing</a:t>
            </a:r>
          </a:p>
          <a:p>
            <a:pPr>
              <a:spcAft>
                <a:spcPts val="600"/>
              </a:spcAft>
            </a:pPr>
            <a:r>
              <a:rPr lang="en-US" sz="2000" dirty="0">
                <a:solidFill>
                  <a:schemeClr val="bg1">
                    <a:lumMod val="85000"/>
                  </a:schemeClr>
                </a:solidFill>
              </a:rPr>
              <a:t>VLOOKUP</a:t>
            </a:r>
          </a:p>
          <a:p>
            <a:pPr>
              <a:spcAft>
                <a:spcPts val="600"/>
              </a:spcAft>
            </a:pPr>
            <a:r>
              <a:rPr lang="en-US" sz="2000" dirty="0">
                <a:solidFill>
                  <a:schemeClr val="bg1">
                    <a:lumMod val="85000"/>
                  </a:schemeClr>
                </a:solidFill>
              </a:rPr>
              <a:t>Auto-filling cells</a:t>
            </a:r>
          </a:p>
          <a:p>
            <a:pPr>
              <a:spcAft>
                <a:spcPts val="600"/>
              </a:spcAft>
            </a:pPr>
            <a:r>
              <a:rPr lang="en-US" sz="2000" dirty="0">
                <a:solidFill>
                  <a:schemeClr val="bg1">
                    <a:lumMod val="85000"/>
                  </a:schemeClr>
                </a:solidFill>
              </a:rPr>
              <a:t>Pivot Tables</a:t>
            </a:r>
          </a:p>
          <a:p>
            <a:pPr>
              <a:spcAft>
                <a:spcPts val="600"/>
              </a:spcAft>
            </a:pPr>
            <a:r>
              <a:rPr lang="en-US" sz="2000" dirty="0"/>
              <a:t>IF, SUMIF, COUNTIF</a:t>
            </a:r>
          </a:p>
          <a:p>
            <a:pPr>
              <a:spcAft>
                <a:spcPts val="600"/>
              </a:spcAft>
            </a:pPr>
            <a:r>
              <a:rPr lang="en-US" sz="2000" dirty="0">
                <a:solidFill>
                  <a:schemeClr val="bg1">
                    <a:lumMod val="85000"/>
                  </a:schemeClr>
                </a:solidFill>
              </a:rPr>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t>Recording VB Macros</a:t>
            </a:r>
          </a:p>
          <a:p>
            <a:pPr>
              <a:spcAft>
                <a:spcPts val="600"/>
              </a:spcAft>
            </a:pPr>
            <a:r>
              <a:rPr lang="en-US" sz="2000" dirty="0"/>
              <a:t>Random # generation</a:t>
            </a:r>
          </a:p>
          <a:p>
            <a:pPr>
              <a:spcAft>
                <a:spcPts val="600"/>
              </a:spcAft>
            </a:pPr>
            <a:r>
              <a:rPr lang="en-US" sz="2000" dirty="0"/>
              <a:t>Concatenating text strings</a:t>
            </a:r>
          </a:p>
        </p:txBody>
      </p:sp>
    </p:spTree>
    <p:extLst>
      <p:ext uri="{BB962C8B-B14F-4D97-AF65-F5344CB8AC3E}">
        <p14:creationId xmlns:p14="http://schemas.microsoft.com/office/powerpoint/2010/main" val="3077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
                                            <p:txEl>
                                              <p:pRg st="0" end="0"/>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4">
                                            <p:txEl>
                                              <p:pRg st="1" end="1"/>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4">
                                            <p:txEl>
                                              <p:pRg st="2" end="2"/>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4">
                                            <p:txEl>
                                              <p:pRg st="3" end="3"/>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4">
                                            <p:txEl>
                                              <p:pRg st="5" end="5"/>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4">
                                            <p:txEl>
                                              <p:pRg st="6" end="6"/>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4">
                                            <p:txEl>
                                              <p:pRg st="7" end="7"/>
                                            </p:txEl>
                                          </p:spTgt>
                                        </p:tgtEl>
                                        <p:attrNameLst>
                                          <p:attrName>style.color</p:attrName>
                                        </p:attrNameLst>
                                      </p:cBhvr>
                                      <p:to>
                                        <a:schemeClr val="bg2"/>
                                      </p:to>
                                    </p:animClr>
                                  </p:childTnLst>
                                </p:cTn>
                              </p:par>
                              <p:par>
                                <p:cTn id="24" presetID="3" presetClass="emph" presetSubtype="2" fill="hold" nodeType="withEffect">
                                  <p:stCondLst>
                                    <p:cond delay="0"/>
                                  </p:stCondLst>
                                  <p:childTnLst>
                                    <p:animClr clrSpc="rgb" dir="cw">
                                      <p:cBhvr override="childStyle">
                                        <p:cTn id="25" dur="500" fill="hold"/>
                                        <p:tgtEl>
                                          <p:spTgt spid="4">
                                            <p:txEl>
                                              <p:pRg st="8" end="8"/>
                                            </p:txEl>
                                          </p:spTgt>
                                        </p:tgtEl>
                                        <p:attrNameLst>
                                          <p:attrName>style.color</p:attrName>
                                        </p:attrNameLst>
                                      </p:cBhvr>
                                      <p:to>
                                        <a:schemeClr val="bg2"/>
                                      </p:to>
                                    </p:animClr>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5E2E0-4002-40EA-8F53-01BC3815EBFC}"/>
              </a:ext>
            </a:extLst>
          </p:cNvPr>
          <p:cNvPicPr>
            <a:picLocks noChangeAspect="1"/>
          </p:cNvPicPr>
          <p:nvPr/>
        </p:nvPicPr>
        <p:blipFill>
          <a:blip r:embed="rId3"/>
          <a:stretch>
            <a:fillRect/>
          </a:stretch>
        </p:blipFill>
        <p:spPr>
          <a:xfrm>
            <a:off x="702463" y="765310"/>
            <a:ext cx="7425038" cy="4976400"/>
          </a:xfrm>
          <a:prstGeom prst="rect">
            <a:avLst/>
          </a:prstGeom>
        </p:spPr>
      </p:pic>
    </p:spTree>
    <p:extLst>
      <p:ext uri="{BB962C8B-B14F-4D97-AF65-F5344CB8AC3E}">
        <p14:creationId xmlns:p14="http://schemas.microsoft.com/office/powerpoint/2010/main" val="329725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CC1FA9CC-57A8-498D-84CE-078C661BEBCF}"/>
              </a:ext>
            </a:extLst>
          </p:cNvPr>
          <p:cNvSpPr txBox="1"/>
          <p:nvPr/>
        </p:nvSpPr>
        <p:spPr>
          <a:xfrm>
            <a:off x="3714750" y="999770"/>
            <a:ext cx="4950278" cy="2862322"/>
          </a:xfrm>
          <a:prstGeom prst="rect">
            <a:avLst/>
          </a:prstGeom>
          <a:noFill/>
        </p:spPr>
        <p:txBody>
          <a:bodyPr wrap="square" rtlCol="0">
            <a:spAutoFit/>
          </a:bodyPr>
          <a:lstStyle/>
          <a:p>
            <a:pPr>
              <a:spcAft>
                <a:spcPts val="600"/>
              </a:spcAft>
            </a:pPr>
            <a:r>
              <a:rPr lang="en-US" sz="2000" dirty="0">
                <a:solidFill>
                  <a:srgbClr val="0070C0"/>
                </a:solidFill>
              </a:rPr>
              <a:t>Application #4: Stock Price Analysis</a:t>
            </a: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r>
              <a:rPr lang="en-US" sz="2000" dirty="0">
                <a:solidFill>
                  <a:srgbClr val="0070C0"/>
                </a:solidFill>
              </a:rPr>
              <a:t>Finance Concept Reinforced:</a:t>
            </a:r>
          </a:p>
          <a:p>
            <a:endParaRPr lang="en-US" sz="2000" dirty="0">
              <a:solidFill>
                <a:srgbClr val="0070C0"/>
              </a:solidFill>
            </a:endParaRPr>
          </a:p>
          <a:p>
            <a:r>
              <a:rPr lang="en-US" sz="2000" dirty="0">
                <a:solidFill>
                  <a:srgbClr val="0070C0"/>
                </a:solidFill>
              </a:rPr>
              <a:t>Link between future cash flow/discount rate news and daily price movements</a:t>
            </a:r>
          </a:p>
          <a:p>
            <a:pPr>
              <a:spcAft>
                <a:spcPts val="600"/>
              </a:spcAft>
            </a:pPr>
            <a:endParaRPr lang="en-US" sz="2000" dirty="0">
              <a:solidFill>
                <a:srgbClr val="0070C0"/>
              </a:solidFill>
            </a:endParaRPr>
          </a:p>
        </p:txBody>
      </p:sp>
      <p:sp>
        <p:nvSpPr>
          <p:cNvPr id="4" name="TextBox 3">
            <a:extLst>
              <a:ext uri="{FF2B5EF4-FFF2-40B4-BE49-F238E27FC236}">
                <a16:creationId xmlns:a16="http://schemas.microsoft.com/office/drawing/2014/main" id="{E7F4A07D-DE7A-4623-B9D1-4C7681EBCC7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solidFill>
                  <a:schemeClr val="bg1">
                    <a:lumMod val="85000"/>
                  </a:schemeClr>
                </a:solidFill>
              </a:rPr>
              <a:t>VLOOKUP</a:t>
            </a:r>
          </a:p>
          <a:p>
            <a:pPr>
              <a:spcAft>
                <a:spcPts val="600"/>
              </a:spcAft>
            </a:pPr>
            <a:r>
              <a:rPr lang="en-US" sz="2000" dirty="0"/>
              <a:t>Auto-filling cells</a:t>
            </a:r>
          </a:p>
          <a:p>
            <a:pPr>
              <a:spcAft>
                <a:spcPts val="600"/>
              </a:spcAft>
            </a:pPr>
            <a:r>
              <a:rPr lang="en-US" sz="2000" dirty="0">
                <a:solidFill>
                  <a:schemeClr val="bg1">
                    <a:lumMod val="85000"/>
                  </a:schemeClr>
                </a:solidFill>
              </a:rPr>
              <a:t>Pivot Tables</a:t>
            </a:r>
          </a:p>
          <a:p>
            <a:pPr>
              <a:spcAft>
                <a:spcPts val="600"/>
              </a:spcAft>
            </a:pPr>
            <a:r>
              <a:rPr lang="en-US" sz="2000" dirty="0"/>
              <a:t>IF, SUMIF, COUNTIF</a:t>
            </a:r>
          </a:p>
          <a:p>
            <a:pPr>
              <a:spcAft>
                <a:spcPts val="600"/>
              </a:spcAft>
            </a:pPr>
            <a:r>
              <a:rPr lang="en-US" sz="2000" dirty="0">
                <a:solidFill>
                  <a:schemeClr val="bg1">
                    <a:lumMod val="85000"/>
                  </a:schemeClr>
                </a:solidFill>
              </a:rPr>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spTree>
    <p:extLst>
      <p:ext uri="{BB962C8B-B14F-4D97-AF65-F5344CB8AC3E}">
        <p14:creationId xmlns:p14="http://schemas.microsoft.com/office/powerpoint/2010/main" val="243464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
                                            <p:txEl>
                                              <p:pRg st="1" end="1"/>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4">
                                            <p:txEl>
                                              <p:pRg st="3" end="3"/>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4">
                                            <p:txEl>
                                              <p:pRg st="5" end="5"/>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4">
                                            <p:txEl>
                                              <p:pRg st="6" end="6"/>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4">
                                            <p:txEl>
                                              <p:pRg st="7" end="7"/>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4">
                                            <p:txEl>
                                              <p:pRg st="8" end="8"/>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4">
                                            <p:txEl>
                                              <p:pRg st="9" end="9"/>
                                            </p:txEl>
                                          </p:spTgt>
                                        </p:tgtEl>
                                        <p:attrNameLst>
                                          <p:attrName>style.color</p:attrName>
                                        </p:attrNameLst>
                                      </p:cBhvr>
                                      <p:to>
                                        <a:schemeClr val="bg2"/>
                                      </p:to>
                                    </p:animClr>
                                  </p:childTnLst>
                                </p:cTn>
                              </p:par>
                              <p:par>
                                <p:cTn id="24" presetID="3" presetClass="emph" presetSubtype="2" fill="hold" nodeType="withEffect">
                                  <p:stCondLst>
                                    <p:cond delay="0"/>
                                  </p:stCondLst>
                                  <p:childTnLst>
                                    <p:animClr clrSpc="rgb" dir="cw">
                                      <p:cBhvr override="childStyle">
                                        <p:cTn id="25" dur="500" fill="hold"/>
                                        <p:tgtEl>
                                          <p:spTgt spid="4">
                                            <p:txEl>
                                              <p:pRg st="10" end="10"/>
                                            </p:txEl>
                                          </p:spTgt>
                                        </p:tgtEl>
                                        <p:attrNameLst>
                                          <p:attrName>style.color</p:attrName>
                                        </p:attrNameLst>
                                      </p:cBhvr>
                                      <p:to>
                                        <a:schemeClr val="bg2"/>
                                      </p:to>
                                    </p:animClr>
                                  </p:childTnLst>
                                </p:cTn>
                              </p:par>
                              <p:par>
                                <p:cTn id="26" presetID="3" presetClass="emph" presetSubtype="2" fill="hold" nodeType="withEffect">
                                  <p:stCondLst>
                                    <p:cond delay="0"/>
                                  </p:stCondLst>
                                  <p:childTnLst>
                                    <p:animClr clrSpc="rgb" dir="cw">
                                      <p:cBhvr override="childStyle">
                                        <p:cTn id="27" dur="500" fill="hold"/>
                                        <p:tgtEl>
                                          <p:spTgt spid="4">
                                            <p:txEl>
                                              <p:pRg st="11" end="11"/>
                                            </p:txEl>
                                          </p:spTgt>
                                        </p:tgtEl>
                                        <p:attrNameLst>
                                          <p:attrName>style.color</p:attrName>
                                        </p:attrNameLst>
                                      </p:cBhvr>
                                      <p:to>
                                        <a:schemeClr val="bg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5646B8-4691-4FBF-8826-122E171EF8DC}"/>
              </a:ext>
            </a:extLst>
          </p:cNvPr>
          <p:cNvPicPr>
            <a:picLocks noChangeAspect="1"/>
          </p:cNvPicPr>
          <p:nvPr/>
        </p:nvPicPr>
        <p:blipFill rotWithShape="1">
          <a:blip r:embed="rId3"/>
          <a:srcRect t="15333" b="8229"/>
          <a:stretch/>
        </p:blipFill>
        <p:spPr>
          <a:xfrm>
            <a:off x="0" y="1645920"/>
            <a:ext cx="9144000" cy="3931920"/>
          </a:xfrm>
          <a:prstGeom prst="rect">
            <a:avLst/>
          </a:prstGeom>
        </p:spPr>
      </p:pic>
    </p:spTree>
    <p:extLst>
      <p:ext uri="{BB962C8B-B14F-4D97-AF65-F5344CB8AC3E}">
        <p14:creationId xmlns:p14="http://schemas.microsoft.com/office/powerpoint/2010/main" val="303278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CC1FA9CC-57A8-498D-84CE-078C661BEBCF}"/>
              </a:ext>
            </a:extLst>
          </p:cNvPr>
          <p:cNvSpPr txBox="1"/>
          <p:nvPr/>
        </p:nvSpPr>
        <p:spPr>
          <a:xfrm>
            <a:off x="3714750" y="999770"/>
            <a:ext cx="4950278" cy="3631763"/>
          </a:xfrm>
          <a:prstGeom prst="rect">
            <a:avLst/>
          </a:prstGeom>
          <a:noFill/>
        </p:spPr>
        <p:txBody>
          <a:bodyPr wrap="square" rtlCol="0">
            <a:spAutoFit/>
          </a:bodyPr>
          <a:lstStyle/>
          <a:p>
            <a:r>
              <a:rPr lang="en-US" sz="2000" dirty="0">
                <a:solidFill>
                  <a:srgbClr val="0070C0"/>
                </a:solidFill>
              </a:rPr>
              <a:t>Application #5: NPV Analysis</a:t>
            </a: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r>
              <a:rPr lang="en-US" sz="2000" dirty="0">
                <a:solidFill>
                  <a:srgbClr val="0070C0"/>
                </a:solidFill>
              </a:rPr>
              <a:t>Finance Concept(s) Reinforced:</a:t>
            </a:r>
          </a:p>
          <a:p>
            <a:pPr>
              <a:spcAft>
                <a:spcPts val="600"/>
              </a:spcAft>
            </a:pPr>
            <a:endParaRPr lang="en-US" sz="2000" dirty="0">
              <a:solidFill>
                <a:srgbClr val="0070C0"/>
              </a:solidFill>
            </a:endParaRPr>
          </a:p>
          <a:p>
            <a:pPr>
              <a:spcAft>
                <a:spcPts val="600"/>
              </a:spcAft>
            </a:pPr>
            <a:r>
              <a:rPr lang="en-US" sz="2000" dirty="0">
                <a:solidFill>
                  <a:srgbClr val="0070C0"/>
                </a:solidFill>
              </a:rPr>
              <a:t>Single period profits =/= long-term shareholder value!</a:t>
            </a:r>
          </a:p>
          <a:p>
            <a:endParaRPr lang="en-US" sz="2000" dirty="0">
              <a:solidFill>
                <a:srgbClr val="0070C0"/>
              </a:solidFill>
            </a:endParaRPr>
          </a:p>
          <a:p>
            <a:pPr>
              <a:spcAft>
                <a:spcPts val="600"/>
              </a:spcAft>
            </a:pPr>
            <a:endParaRPr lang="en-US" sz="2000" dirty="0">
              <a:solidFill>
                <a:srgbClr val="0070C0"/>
              </a:solidFill>
            </a:endParaRPr>
          </a:p>
        </p:txBody>
      </p:sp>
      <p:sp>
        <p:nvSpPr>
          <p:cNvPr id="4" name="TextBox 3">
            <a:extLst>
              <a:ext uri="{FF2B5EF4-FFF2-40B4-BE49-F238E27FC236}">
                <a16:creationId xmlns:a16="http://schemas.microsoft.com/office/drawing/2014/main" id="{E7F4A07D-DE7A-4623-B9D1-4C7681EBCC7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solidFill>
                  <a:schemeClr val="bg1">
                    <a:lumMod val="85000"/>
                  </a:schemeClr>
                </a:solidFill>
              </a:rPr>
              <a:t>VLOOKUP</a:t>
            </a:r>
          </a:p>
          <a:p>
            <a:pPr>
              <a:spcAft>
                <a:spcPts val="600"/>
              </a:spcAft>
            </a:pPr>
            <a:r>
              <a:rPr lang="en-US" sz="2000" dirty="0"/>
              <a:t>Auto-filling cells</a:t>
            </a:r>
          </a:p>
          <a:p>
            <a:pPr>
              <a:spcAft>
                <a:spcPts val="600"/>
              </a:spcAft>
            </a:pPr>
            <a:r>
              <a:rPr lang="en-US" sz="2000" dirty="0"/>
              <a:t>Pivot Tables</a:t>
            </a:r>
          </a:p>
          <a:p>
            <a:pPr>
              <a:spcAft>
                <a:spcPts val="600"/>
              </a:spcAft>
            </a:pPr>
            <a:r>
              <a:rPr lang="en-US" sz="2000" dirty="0"/>
              <a:t>IF, SUMIF, COUNTIF</a:t>
            </a:r>
          </a:p>
          <a:p>
            <a:pPr>
              <a:spcAft>
                <a:spcPts val="600"/>
              </a:spcAft>
            </a:pPr>
            <a:r>
              <a:rPr lang="en-US" sz="2000" dirty="0"/>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spTree>
    <p:extLst>
      <p:ext uri="{BB962C8B-B14F-4D97-AF65-F5344CB8AC3E}">
        <p14:creationId xmlns:p14="http://schemas.microsoft.com/office/powerpoint/2010/main" val="159060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
                                            <p:txEl>
                                              <p:pRg st="6" end="6"/>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4">
                                            <p:txEl>
                                              <p:pRg st="7" end="7"/>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4">
                                            <p:txEl>
                                              <p:pRg st="8" end="8"/>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4">
                                            <p:txEl>
                                              <p:pRg st="9" end="9"/>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4">
                                            <p:txEl>
                                              <p:pRg st="10" end="10"/>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4">
                                            <p:txEl>
                                              <p:pRg st="11" end="11"/>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4">
                                            <p:txEl>
                                              <p:pRg st="1" end="1"/>
                                            </p:txEl>
                                          </p:spTgt>
                                        </p:tgtEl>
                                        <p:attrNameLst>
                                          <p:attrName>style.color</p:attrName>
                                        </p:attrNameLst>
                                      </p:cBhvr>
                                      <p:to>
                                        <a:schemeClr val="bg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191FA-C131-4A27-980E-1E9011F381F0}"/>
              </a:ext>
            </a:extLst>
          </p:cNvPr>
          <p:cNvPicPr>
            <a:picLocks noChangeAspect="1"/>
          </p:cNvPicPr>
          <p:nvPr/>
        </p:nvPicPr>
        <p:blipFill rotWithShape="1">
          <a:blip r:embed="rId3"/>
          <a:srcRect l="50000" t="17112" r="1001" b="9996"/>
          <a:stretch/>
        </p:blipFill>
        <p:spPr>
          <a:xfrm>
            <a:off x="3988093" y="1972065"/>
            <a:ext cx="4480560" cy="3749040"/>
          </a:xfrm>
          <a:prstGeom prst="rect">
            <a:avLst/>
          </a:prstGeom>
        </p:spPr>
      </p:pic>
      <p:pic>
        <p:nvPicPr>
          <p:cNvPr id="2" name="Picture 1">
            <a:extLst>
              <a:ext uri="{FF2B5EF4-FFF2-40B4-BE49-F238E27FC236}">
                <a16:creationId xmlns:a16="http://schemas.microsoft.com/office/drawing/2014/main" id="{B2580FF3-FE75-402C-83D5-C82AC308A1C2}"/>
              </a:ext>
            </a:extLst>
          </p:cNvPr>
          <p:cNvPicPr>
            <a:picLocks noChangeAspect="1"/>
          </p:cNvPicPr>
          <p:nvPr/>
        </p:nvPicPr>
        <p:blipFill>
          <a:blip r:embed="rId4"/>
          <a:stretch>
            <a:fillRect/>
          </a:stretch>
        </p:blipFill>
        <p:spPr>
          <a:xfrm>
            <a:off x="1169560" y="1990491"/>
            <a:ext cx="2319131" cy="1735067"/>
          </a:xfrm>
          <a:prstGeom prst="rect">
            <a:avLst/>
          </a:prstGeom>
        </p:spPr>
      </p:pic>
      <p:sp>
        <p:nvSpPr>
          <p:cNvPr id="4" name="Rectangle 3">
            <a:extLst>
              <a:ext uri="{FF2B5EF4-FFF2-40B4-BE49-F238E27FC236}">
                <a16:creationId xmlns:a16="http://schemas.microsoft.com/office/drawing/2014/main" id="{B0DD43B7-9C16-4503-9236-E3082BFFD27D}"/>
              </a:ext>
            </a:extLst>
          </p:cNvPr>
          <p:cNvSpPr/>
          <p:nvPr/>
        </p:nvSpPr>
        <p:spPr>
          <a:xfrm>
            <a:off x="438875" y="486048"/>
            <a:ext cx="2671877" cy="1015663"/>
          </a:xfrm>
          <a:prstGeom prst="rect">
            <a:avLst/>
          </a:prstGeom>
        </p:spPr>
        <p:txBody>
          <a:bodyPr wrap="square">
            <a:spAutoFit/>
          </a:bodyPr>
          <a:lstStyle/>
          <a:p>
            <a:r>
              <a:rPr lang="en-US" sz="2000" dirty="0">
                <a:solidFill>
                  <a:srgbClr val="0070C0"/>
                </a:solidFill>
              </a:rPr>
              <a:t>From SUMIF/COUNTIF/ Pivot Table training assignment</a:t>
            </a:r>
          </a:p>
        </p:txBody>
      </p:sp>
      <p:cxnSp>
        <p:nvCxnSpPr>
          <p:cNvPr id="6" name="Straight Arrow Connector 5">
            <a:extLst>
              <a:ext uri="{FF2B5EF4-FFF2-40B4-BE49-F238E27FC236}">
                <a16:creationId xmlns:a16="http://schemas.microsoft.com/office/drawing/2014/main" id="{A4C4082C-ED7F-4639-9690-CC290F331786}"/>
              </a:ext>
            </a:extLst>
          </p:cNvPr>
          <p:cNvCxnSpPr>
            <a:cxnSpLocks/>
          </p:cNvCxnSpPr>
          <p:nvPr/>
        </p:nvCxnSpPr>
        <p:spPr>
          <a:xfrm>
            <a:off x="1820936" y="1349484"/>
            <a:ext cx="927248" cy="1228490"/>
          </a:xfrm>
          <a:prstGeom prst="straightConnector1">
            <a:avLst/>
          </a:prstGeom>
          <a:ln w="254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C0CE8B-0DE6-4A7E-82A7-FD0D80A937AF}"/>
              </a:ext>
            </a:extLst>
          </p:cNvPr>
          <p:cNvSpPr/>
          <p:nvPr/>
        </p:nvSpPr>
        <p:spPr>
          <a:xfrm>
            <a:off x="1754734" y="2356164"/>
            <a:ext cx="1733957" cy="44362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FC01504-F694-4D92-B380-1D15201DAEA1}"/>
              </a:ext>
            </a:extLst>
          </p:cNvPr>
          <p:cNvCxnSpPr>
            <a:cxnSpLocks/>
            <a:stCxn id="8" idx="2"/>
          </p:cNvCxnSpPr>
          <p:nvPr/>
        </p:nvCxnSpPr>
        <p:spPr>
          <a:xfrm>
            <a:off x="2621713" y="2799784"/>
            <a:ext cx="2777601" cy="1172575"/>
          </a:xfrm>
          <a:prstGeom prst="straightConnector1">
            <a:avLst/>
          </a:prstGeom>
          <a:ln w="254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91AB686-98E3-4420-8568-30C85D37F198}"/>
              </a:ext>
            </a:extLst>
          </p:cNvPr>
          <p:cNvSpPr/>
          <p:nvPr/>
        </p:nvSpPr>
        <p:spPr>
          <a:xfrm>
            <a:off x="4138947" y="3972359"/>
            <a:ext cx="2222621" cy="44362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0BA406-D890-4185-9AE9-50C2DFF2042F}"/>
              </a:ext>
            </a:extLst>
          </p:cNvPr>
          <p:cNvSpPr/>
          <p:nvPr/>
        </p:nvSpPr>
        <p:spPr>
          <a:xfrm>
            <a:off x="2098765" y="968806"/>
            <a:ext cx="6069874" cy="4992965"/>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DDF38F-C17A-4C3F-94E7-8621963F2E4D}"/>
              </a:ext>
            </a:extLst>
          </p:cNvPr>
          <p:cNvSpPr txBox="1"/>
          <p:nvPr/>
        </p:nvSpPr>
        <p:spPr>
          <a:xfrm>
            <a:off x="1502233" y="944356"/>
            <a:ext cx="587830" cy="369332"/>
          </a:xfrm>
          <a:prstGeom prst="rect">
            <a:avLst/>
          </a:prstGeom>
          <a:noFill/>
        </p:spPr>
        <p:txBody>
          <a:bodyPr wrap="square" rtlCol="0">
            <a:spAutoFit/>
          </a:bodyPr>
          <a:lstStyle/>
          <a:p>
            <a:r>
              <a:rPr lang="en-US" dirty="0"/>
              <a:t>Yes</a:t>
            </a:r>
          </a:p>
        </p:txBody>
      </p:sp>
      <p:sp>
        <p:nvSpPr>
          <p:cNvPr id="7" name="TextBox 6">
            <a:extLst>
              <a:ext uri="{FF2B5EF4-FFF2-40B4-BE49-F238E27FC236}">
                <a16:creationId xmlns:a16="http://schemas.microsoft.com/office/drawing/2014/main" id="{5A81D455-962F-452E-9A2C-DE295D23F4E1}"/>
              </a:ext>
            </a:extLst>
          </p:cNvPr>
          <p:cNvSpPr txBox="1"/>
          <p:nvPr/>
        </p:nvSpPr>
        <p:spPr>
          <a:xfrm>
            <a:off x="10343" y="2744747"/>
            <a:ext cx="2098765" cy="1200329"/>
          </a:xfrm>
          <a:prstGeom prst="rect">
            <a:avLst/>
          </a:prstGeom>
          <a:noFill/>
        </p:spPr>
        <p:txBody>
          <a:bodyPr wrap="square" rtlCol="0">
            <a:spAutoFit/>
          </a:bodyPr>
          <a:lstStyle/>
          <a:p>
            <a:pPr algn="ctr"/>
            <a:r>
              <a:rPr lang="en-US" dirty="0"/>
              <a:t>Implementable? (given large class sizes and cheating concerns)</a:t>
            </a:r>
          </a:p>
        </p:txBody>
      </p:sp>
      <p:sp>
        <p:nvSpPr>
          <p:cNvPr id="8" name="TextBox 7">
            <a:extLst>
              <a:ext uri="{FF2B5EF4-FFF2-40B4-BE49-F238E27FC236}">
                <a16:creationId xmlns:a16="http://schemas.microsoft.com/office/drawing/2014/main" id="{409C0928-8D3D-4C05-ACFD-9CAB03B1E595}"/>
              </a:ext>
            </a:extLst>
          </p:cNvPr>
          <p:cNvSpPr txBox="1"/>
          <p:nvPr/>
        </p:nvSpPr>
        <p:spPr>
          <a:xfrm>
            <a:off x="1539240" y="5531480"/>
            <a:ext cx="629197" cy="369332"/>
          </a:xfrm>
          <a:prstGeom prst="rect">
            <a:avLst/>
          </a:prstGeom>
          <a:noFill/>
        </p:spPr>
        <p:txBody>
          <a:bodyPr wrap="square" rtlCol="0">
            <a:spAutoFit/>
          </a:bodyPr>
          <a:lstStyle/>
          <a:p>
            <a:r>
              <a:rPr lang="en-US" dirty="0"/>
              <a:t>No</a:t>
            </a:r>
          </a:p>
        </p:txBody>
      </p:sp>
      <p:sp>
        <p:nvSpPr>
          <p:cNvPr id="9" name="TextBox 8">
            <a:extLst>
              <a:ext uri="{FF2B5EF4-FFF2-40B4-BE49-F238E27FC236}">
                <a16:creationId xmlns:a16="http://schemas.microsoft.com/office/drawing/2014/main" id="{E1DDDAFE-2769-46F6-A667-060BA56B856B}"/>
              </a:ext>
            </a:extLst>
          </p:cNvPr>
          <p:cNvSpPr txBox="1"/>
          <p:nvPr/>
        </p:nvSpPr>
        <p:spPr>
          <a:xfrm>
            <a:off x="3892733" y="5961771"/>
            <a:ext cx="2281644" cy="646331"/>
          </a:xfrm>
          <a:prstGeom prst="rect">
            <a:avLst/>
          </a:prstGeom>
          <a:noFill/>
        </p:spPr>
        <p:txBody>
          <a:bodyPr wrap="square" rtlCol="0">
            <a:spAutoFit/>
          </a:bodyPr>
          <a:lstStyle/>
          <a:p>
            <a:pPr algn="ctr"/>
            <a:r>
              <a:rPr lang="en-US" dirty="0"/>
              <a:t>Usefulness of material to students?</a:t>
            </a:r>
          </a:p>
        </p:txBody>
      </p:sp>
      <p:sp>
        <p:nvSpPr>
          <p:cNvPr id="10" name="TextBox 9">
            <a:extLst>
              <a:ext uri="{FF2B5EF4-FFF2-40B4-BE49-F238E27FC236}">
                <a16:creationId xmlns:a16="http://schemas.microsoft.com/office/drawing/2014/main" id="{1F804417-8CB1-4AA9-BFB5-E7D58621A8E3}"/>
              </a:ext>
            </a:extLst>
          </p:cNvPr>
          <p:cNvSpPr txBox="1"/>
          <p:nvPr/>
        </p:nvSpPr>
        <p:spPr>
          <a:xfrm>
            <a:off x="7647215" y="5961771"/>
            <a:ext cx="642260" cy="369332"/>
          </a:xfrm>
          <a:prstGeom prst="rect">
            <a:avLst/>
          </a:prstGeom>
          <a:noFill/>
        </p:spPr>
        <p:txBody>
          <a:bodyPr wrap="square" rtlCol="0">
            <a:spAutoFit/>
          </a:bodyPr>
          <a:lstStyle/>
          <a:p>
            <a:r>
              <a:rPr lang="en-US" dirty="0"/>
              <a:t>High</a:t>
            </a:r>
          </a:p>
        </p:txBody>
      </p:sp>
      <p:sp>
        <p:nvSpPr>
          <p:cNvPr id="11" name="TextBox 10">
            <a:extLst>
              <a:ext uri="{FF2B5EF4-FFF2-40B4-BE49-F238E27FC236}">
                <a16:creationId xmlns:a16="http://schemas.microsoft.com/office/drawing/2014/main" id="{6F210D20-5D41-4F0C-B0CF-7C2635C83B66}"/>
              </a:ext>
            </a:extLst>
          </p:cNvPr>
          <p:cNvSpPr txBox="1"/>
          <p:nvPr/>
        </p:nvSpPr>
        <p:spPr>
          <a:xfrm>
            <a:off x="1996440" y="5974743"/>
            <a:ext cx="642260" cy="369332"/>
          </a:xfrm>
          <a:prstGeom prst="rect">
            <a:avLst/>
          </a:prstGeom>
          <a:noFill/>
        </p:spPr>
        <p:txBody>
          <a:bodyPr wrap="square" rtlCol="0">
            <a:spAutoFit/>
          </a:bodyPr>
          <a:lstStyle/>
          <a:p>
            <a:r>
              <a:rPr lang="en-US" dirty="0"/>
              <a:t>Low</a:t>
            </a:r>
          </a:p>
        </p:txBody>
      </p:sp>
      <p:sp>
        <p:nvSpPr>
          <p:cNvPr id="12" name="Isosceles Triangle 11">
            <a:extLst>
              <a:ext uri="{FF2B5EF4-FFF2-40B4-BE49-F238E27FC236}">
                <a16:creationId xmlns:a16="http://schemas.microsoft.com/office/drawing/2014/main" id="{D61667B2-0F9B-427F-817E-37092B60A3A1}"/>
              </a:ext>
            </a:extLst>
          </p:cNvPr>
          <p:cNvSpPr/>
          <p:nvPr/>
        </p:nvSpPr>
        <p:spPr>
          <a:xfrm>
            <a:off x="2829198" y="1288435"/>
            <a:ext cx="148043" cy="103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906D4BD-D667-48CD-9988-6D881387AF4A}"/>
              </a:ext>
            </a:extLst>
          </p:cNvPr>
          <p:cNvSpPr/>
          <p:nvPr/>
        </p:nvSpPr>
        <p:spPr>
          <a:xfrm>
            <a:off x="3574871" y="2213482"/>
            <a:ext cx="148043" cy="103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AA8C3D0-AD59-4800-A266-BF2D8A807E4A}"/>
              </a:ext>
            </a:extLst>
          </p:cNvPr>
          <p:cNvSpPr/>
          <p:nvPr/>
        </p:nvSpPr>
        <p:spPr>
          <a:xfrm>
            <a:off x="4362997" y="3614964"/>
            <a:ext cx="148043" cy="103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973CF7F9-5B9D-4BB9-A9F8-5E8CB4C9407F}"/>
              </a:ext>
            </a:extLst>
          </p:cNvPr>
          <p:cNvSpPr/>
          <p:nvPr/>
        </p:nvSpPr>
        <p:spPr>
          <a:xfrm>
            <a:off x="6448699" y="4166908"/>
            <a:ext cx="148043" cy="103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87AA66ED-B34D-48FD-91E2-EFE8E15C1509}"/>
              </a:ext>
            </a:extLst>
          </p:cNvPr>
          <p:cNvSpPr/>
          <p:nvPr/>
        </p:nvSpPr>
        <p:spPr>
          <a:xfrm>
            <a:off x="7158447" y="5144579"/>
            <a:ext cx="148043" cy="103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7F5AA0D-A22F-470D-BE36-AB22FA53702D}"/>
              </a:ext>
            </a:extLst>
          </p:cNvPr>
          <p:cNvSpPr txBox="1"/>
          <p:nvPr/>
        </p:nvSpPr>
        <p:spPr>
          <a:xfrm>
            <a:off x="1853838" y="1405162"/>
            <a:ext cx="2098765" cy="523220"/>
          </a:xfrm>
          <a:prstGeom prst="rect">
            <a:avLst/>
          </a:prstGeom>
          <a:noFill/>
        </p:spPr>
        <p:txBody>
          <a:bodyPr wrap="square" rtlCol="0">
            <a:spAutoFit/>
          </a:bodyPr>
          <a:lstStyle/>
          <a:p>
            <a:pPr algn="ctr"/>
            <a:r>
              <a:rPr lang="en-US" sz="1400" dirty="0"/>
              <a:t>Multiple choice test questions</a:t>
            </a:r>
          </a:p>
        </p:txBody>
      </p:sp>
      <p:sp>
        <p:nvSpPr>
          <p:cNvPr id="18" name="TextBox 17">
            <a:extLst>
              <a:ext uri="{FF2B5EF4-FFF2-40B4-BE49-F238E27FC236}">
                <a16:creationId xmlns:a16="http://schemas.microsoft.com/office/drawing/2014/main" id="{6D2D16C1-81C3-4BFE-8431-B3DFECEAEC8F}"/>
              </a:ext>
            </a:extLst>
          </p:cNvPr>
          <p:cNvSpPr txBox="1"/>
          <p:nvPr/>
        </p:nvSpPr>
        <p:spPr>
          <a:xfrm>
            <a:off x="6130292" y="5248334"/>
            <a:ext cx="2098765" cy="738664"/>
          </a:xfrm>
          <a:prstGeom prst="rect">
            <a:avLst/>
          </a:prstGeom>
          <a:noFill/>
        </p:spPr>
        <p:txBody>
          <a:bodyPr wrap="square" rtlCol="0">
            <a:spAutoFit/>
          </a:bodyPr>
          <a:lstStyle/>
          <a:p>
            <a:pPr algn="ctr"/>
            <a:r>
              <a:rPr lang="en-US" sz="1400" dirty="0"/>
              <a:t>Open-ended questions that leverage analytic and technical skills</a:t>
            </a:r>
          </a:p>
        </p:txBody>
      </p:sp>
      <p:sp>
        <p:nvSpPr>
          <p:cNvPr id="19" name="TextBox 18">
            <a:extLst>
              <a:ext uri="{FF2B5EF4-FFF2-40B4-BE49-F238E27FC236}">
                <a16:creationId xmlns:a16="http://schemas.microsoft.com/office/drawing/2014/main" id="{4B1174C1-FDD8-45EA-AA8B-B9554FE21312}"/>
              </a:ext>
            </a:extLst>
          </p:cNvPr>
          <p:cNvSpPr txBox="1"/>
          <p:nvPr/>
        </p:nvSpPr>
        <p:spPr>
          <a:xfrm>
            <a:off x="2599509" y="2354743"/>
            <a:ext cx="2098765" cy="307777"/>
          </a:xfrm>
          <a:prstGeom prst="rect">
            <a:avLst/>
          </a:prstGeom>
          <a:noFill/>
        </p:spPr>
        <p:txBody>
          <a:bodyPr wrap="square" rtlCol="0">
            <a:spAutoFit/>
          </a:bodyPr>
          <a:lstStyle/>
          <a:p>
            <a:pPr algn="ctr"/>
            <a:r>
              <a:rPr lang="en-US" sz="1400" dirty="0"/>
              <a:t>Quizzes/tests in general</a:t>
            </a:r>
          </a:p>
        </p:txBody>
      </p:sp>
      <p:sp>
        <p:nvSpPr>
          <p:cNvPr id="20" name="TextBox 19">
            <a:extLst>
              <a:ext uri="{FF2B5EF4-FFF2-40B4-BE49-F238E27FC236}">
                <a16:creationId xmlns:a16="http://schemas.microsoft.com/office/drawing/2014/main" id="{EA4DAC72-750B-434A-ADAD-4059479C3252}"/>
              </a:ext>
            </a:extLst>
          </p:cNvPr>
          <p:cNvSpPr txBox="1"/>
          <p:nvPr/>
        </p:nvSpPr>
        <p:spPr>
          <a:xfrm>
            <a:off x="5399316" y="4273127"/>
            <a:ext cx="2098765" cy="738664"/>
          </a:xfrm>
          <a:prstGeom prst="rect">
            <a:avLst/>
          </a:prstGeom>
          <a:noFill/>
        </p:spPr>
        <p:txBody>
          <a:bodyPr wrap="square" rtlCol="0">
            <a:spAutoFit/>
          </a:bodyPr>
          <a:lstStyle/>
          <a:p>
            <a:pPr algn="ctr"/>
            <a:r>
              <a:rPr lang="en-US" sz="1400" dirty="0"/>
              <a:t>(academically honest) project work outside of classroom</a:t>
            </a:r>
          </a:p>
        </p:txBody>
      </p:sp>
      <p:sp>
        <p:nvSpPr>
          <p:cNvPr id="21" name="TextBox 20">
            <a:extLst>
              <a:ext uri="{FF2B5EF4-FFF2-40B4-BE49-F238E27FC236}">
                <a16:creationId xmlns:a16="http://schemas.microsoft.com/office/drawing/2014/main" id="{9B3CB049-EE0B-4901-8AB2-FF3298E92E0F}"/>
              </a:ext>
            </a:extLst>
          </p:cNvPr>
          <p:cNvSpPr txBox="1"/>
          <p:nvPr/>
        </p:nvSpPr>
        <p:spPr>
          <a:xfrm>
            <a:off x="3344097" y="3799481"/>
            <a:ext cx="2098765" cy="738664"/>
          </a:xfrm>
          <a:prstGeom prst="rect">
            <a:avLst/>
          </a:prstGeom>
          <a:noFill/>
        </p:spPr>
        <p:txBody>
          <a:bodyPr wrap="square" rtlCol="0">
            <a:spAutoFit/>
          </a:bodyPr>
          <a:lstStyle/>
          <a:p>
            <a:pPr algn="ctr"/>
            <a:r>
              <a:rPr lang="en-US" sz="1400" dirty="0"/>
              <a:t>Case studies (issues with class size, availability of online answers)</a:t>
            </a:r>
          </a:p>
        </p:txBody>
      </p:sp>
      <p:sp>
        <p:nvSpPr>
          <p:cNvPr id="22" name="Rectangle 21">
            <a:extLst>
              <a:ext uri="{FF2B5EF4-FFF2-40B4-BE49-F238E27FC236}">
                <a16:creationId xmlns:a16="http://schemas.microsoft.com/office/drawing/2014/main" id="{4B9D6C90-7880-4BEC-A15B-EEB983AE0A61}"/>
              </a:ext>
            </a:extLst>
          </p:cNvPr>
          <p:cNvSpPr/>
          <p:nvPr/>
        </p:nvSpPr>
        <p:spPr>
          <a:xfrm>
            <a:off x="5425443" y="973851"/>
            <a:ext cx="2734490" cy="183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1A2DF81-24BD-46CE-918B-498C73C2F9E0}"/>
              </a:ext>
            </a:extLst>
          </p:cNvPr>
          <p:cNvSpPr txBox="1"/>
          <p:nvPr/>
        </p:nvSpPr>
        <p:spPr>
          <a:xfrm>
            <a:off x="5386254" y="1008746"/>
            <a:ext cx="2725773" cy="1815882"/>
          </a:xfrm>
          <a:prstGeom prst="rect">
            <a:avLst/>
          </a:prstGeom>
          <a:noFill/>
        </p:spPr>
        <p:txBody>
          <a:bodyPr wrap="square" rtlCol="0">
            <a:spAutoFit/>
          </a:bodyPr>
          <a:lstStyle/>
          <a:p>
            <a:pPr algn="ctr"/>
            <a:r>
              <a:rPr lang="en-US" sz="1400" dirty="0"/>
              <a:t>This area is the goal!  How can we provide work to students that is:</a:t>
            </a:r>
          </a:p>
          <a:p>
            <a:endParaRPr lang="en-US" sz="1400" dirty="0"/>
          </a:p>
          <a:p>
            <a:pPr marL="285750" indent="-285750">
              <a:buFont typeface="Arial" panose="020B0604020202020204" pitchFamily="34" charset="0"/>
              <a:buChar char="•"/>
            </a:pPr>
            <a:r>
              <a:rPr lang="en-US" sz="1400" dirty="0"/>
              <a:t>Practical</a:t>
            </a:r>
          </a:p>
          <a:p>
            <a:pPr marL="285750" indent="-285750">
              <a:buFont typeface="Arial" panose="020B0604020202020204" pitchFamily="34" charset="0"/>
              <a:buChar char="•"/>
            </a:pPr>
            <a:r>
              <a:rPr lang="en-US" sz="1400" dirty="0"/>
              <a:t>Adaptable</a:t>
            </a:r>
          </a:p>
          <a:p>
            <a:pPr marL="285750" indent="-285750">
              <a:buFont typeface="Arial" panose="020B0604020202020204" pitchFamily="34" charset="0"/>
              <a:buChar char="•"/>
            </a:pPr>
            <a:r>
              <a:rPr lang="en-US" sz="1400" dirty="0"/>
              <a:t>Hard to cheat/game</a:t>
            </a:r>
          </a:p>
          <a:p>
            <a:pPr marL="285750" indent="-285750">
              <a:buFont typeface="Arial" panose="020B0604020202020204" pitchFamily="34" charset="0"/>
              <a:buChar char="•"/>
            </a:pPr>
            <a:r>
              <a:rPr lang="en-US" sz="1400" dirty="0"/>
              <a:t>Easy to grade</a:t>
            </a:r>
          </a:p>
          <a:p>
            <a:pPr marL="285750" indent="-285750">
              <a:buFont typeface="Arial" panose="020B0604020202020204" pitchFamily="34" charset="0"/>
              <a:buChar char="•"/>
            </a:pPr>
            <a:r>
              <a:rPr lang="en-US" sz="1400" dirty="0"/>
              <a:t>Attractive to employers</a:t>
            </a:r>
          </a:p>
        </p:txBody>
      </p:sp>
      <p:sp>
        <p:nvSpPr>
          <p:cNvPr id="24" name="Title 1">
            <a:extLst>
              <a:ext uri="{FF2B5EF4-FFF2-40B4-BE49-F238E27FC236}">
                <a16:creationId xmlns:a16="http://schemas.microsoft.com/office/drawing/2014/main" id="{9313CC5E-EA47-47B2-9B94-692CACD87A92}"/>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Dilemma for Instructors</a:t>
            </a:r>
          </a:p>
        </p:txBody>
      </p:sp>
    </p:spTree>
    <p:extLst>
      <p:ext uri="{BB962C8B-B14F-4D97-AF65-F5344CB8AC3E}">
        <p14:creationId xmlns:p14="http://schemas.microsoft.com/office/powerpoint/2010/main" val="6227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4" grpId="0" animBg="1"/>
      <p:bldP spid="15" grpId="0" animBg="1"/>
      <p:bldP spid="16" grpId="0" animBg="1"/>
      <p:bldP spid="17" grpId="0"/>
      <p:bldP spid="18" grpId="0"/>
      <p:bldP spid="19" grpId="0"/>
      <p:bldP spid="20" grpId="0"/>
      <p:bldP spid="21" grpId="0"/>
      <p:bldP spid="22"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CC1FA9CC-57A8-498D-84CE-078C661BEBCF}"/>
              </a:ext>
            </a:extLst>
          </p:cNvPr>
          <p:cNvSpPr txBox="1"/>
          <p:nvPr/>
        </p:nvSpPr>
        <p:spPr>
          <a:xfrm>
            <a:off x="3714750" y="999770"/>
            <a:ext cx="4950278" cy="3554819"/>
          </a:xfrm>
          <a:prstGeom prst="rect">
            <a:avLst/>
          </a:prstGeom>
          <a:noFill/>
        </p:spPr>
        <p:txBody>
          <a:bodyPr wrap="square" rtlCol="0">
            <a:spAutoFit/>
          </a:bodyPr>
          <a:lstStyle/>
          <a:p>
            <a:r>
              <a:rPr lang="en-US" sz="2000" dirty="0">
                <a:solidFill>
                  <a:srgbClr val="0070C0"/>
                </a:solidFill>
              </a:rPr>
              <a:t>Application #6: Simple Example of Stock Portfolio Diversification</a:t>
            </a: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r>
              <a:rPr lang="en-US" sz="2000" dirty="0">
                <a:solidFill>
                  <a:srgbClr val="0070C0"/>
                </a:solidFill>
              </a:rPr>
              <a:t>Finance Concept(s) Reinforced:</a:t>
            </a:r>
          </a:p>
          <a:p>
            <a:pPr>
              <a:spcAft>
                <a:spcPts val="600"/>
              </a:spcAft>
            </a:pPr>
            <a:endParaRPr lang="en-US" sz="2000" dirty="0">
              <a:solidFill>
                <a:srgbClr val="0070C0"/>
              </a:solidFill>
            </a:endParaRPr>
          </a:p>
          <a:p>
            <a:pPr>
              <a:spcAft>
                <a:spcPts val="600"/>
              </a:spcAft>
            </a:pPr>
            <a:r>
              <a:rPr lang="en-US" sz="2000" dirty="0">
                <a:solidFill>
                  <a:srgbClr val="0070C0"/>
                </a:solidFill>
              </a:rPr>
              <a:t>Risk-reducing effects of diversification (without necessarily reducing returns)</a:t>
            </a:r>
          </a:p>
          <a:p>
            <a:pPr marL="342900" indent="-342900">
              <a:buFont typeface="Arial" panose="020B0604020202020204" pitchFamily="34" charset="0"/>
              <a:buChar char="•"/>
            </a:pPr>
            <a:endParaRPr lang="en-US" sz="2000" dirty="0">
              <a:solidFill>
                <a:srgbClr val="0070C0"/>
              </a:solidFill>
            </a:endParaRPr>
          </a:p>
          <a:p>
            <a:pPr>
              <a:spcAft>
                <a:spcPts val="600"/>
              </a:spcAft>
            </a:pPr>
            <a:endParaRPr lang="en-US" sz="2000" dirty="0">
              <a:solidFill>
                <a:srgbClr val="0070C0"/>
              </a:solidFill>
            </a:endParaRPr>
          </a:p>
        </p:txBody>
      </p:sp>
      <p:sp>
        <p:nvSpPr>
          <p:cNvPr id="4" name="TextBox 3">
            <a:extLst>
              <a:ext uri="{FF2B5EF4-FFF2-40B4-BE49-F238E27FC236}">
                <a16:creationId xmlns:a16="http://schemas.microsoft.com/office/drawing/2014/main" id="{E7F4A07D-DE7A-4623-B9D1-4C7681EBCC7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solidFill>
                  <a:schemeClr val="bg1">
                    <a:lumMod val="85000"/>
                  </a:schemeClr>
                </a:solidFill>
              </a:rPr>
              <a:t>VLOOKUP</a:t>
            </a:r>
          </a:p>
          <a:p>
            <a:pPr>
              <a:spcAft>
                <a:spcPts val="600"/>
              </a:spcAft>
            </a:pPr>
            <a:r>
              <a:rPr lang="en-US" sz="2000" dirty="0"/>
              <a:t>Auto-filling cells</a:t>
            </a:r>
          </a:p>
          <a:p>
            <a:pPr>
              <a:spcAft>
                <a:spcPts val="600"/>
              </a:spcAft>
            </a:pPr>
            <a:r>
              <a:rPr lang="en-US" sz="2000" dirty="0">
                <a:solidFill>
                  <a:schemeClr val="bg1">
                    <a:lumMod val="85000"/>
                  </a:schemeClr>
                </a:solidFill>
              </a:rPr>
              <a:t>Pivot Tables</a:t>
            </a:r>
          </a:p>
          <a:p>
            <a:pPr>
              <a:spcAft>
                <a:spcPts val="600"/>
              </a:spcAft>
            </a:pPr>
            <a:r>
              <a:rPr lang="en-US" sz="2000" dirty="0">
                <a:solidFill>
                  <a:schemeClr val="bg1">
                    <a:lumMod val="85000"/>
                  </a:schemeClr>
                </a:solidFill>
              </a:rPr>
              <a:t>IF, SUMIF, COUNTIF</a:t>
            </a:r>
          </a:p>
          <a:p>
            <a:pPr>
              <a:spcAft>
                <a:spcPts val="600"/>
              </a:spcAft>
            </a:pPr>
            <a:r>
              <a:rPr lang="en-US" sz="2000" dirty="0">
                <a:solidFill>
                  <a:schemeClr val="bg1">
                    <a:lumMod val="85000"/>
                  </a:schemeClr>
                </a:solidFill>
              </a:rPr>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t>Random # generation</a:t>
            </a:r>
          </a:p>
          <a:p>
            <a:pPr>
              <a:spcAft>
                <a:spcPts val="600"/>
              </a:spcAft>
            </a:pPr>
            <a:r>
              <a:rPr lang="en-US" sz="2000" dirty="0">
                <a:solidFill>
                  <a:schemeClr val="bg1">
                    <a:lumMod val="85000"/>
                  </a:schemeClr>
                </a:solidFill>
              </a:rPr>
              <a:t>Concatenating text strings</a:t>
            </a:r>
          </a:p>
        </p:txBody>
      </p:sp>
    </p:spTree>
    <p:extLst>
      <p:ext uri="{BB962C8B-B14F-4D97-AF65-F5344CB8AC3E}">
        <p14:creationId xmlns:p14="http://schemas.microsoft.com/office/powerpoint/2010/main" val="40475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
                                            <p:txEl>
                                              <p:pRg st="1" end="1"/>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4">
                                            <p:txEl>
                                              <p:pRg st="3" end="3"/>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4">
                                            <p:txEl>
                                              <p:pRg st="4" end="4"/>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4">
                                            <p:txEl>
                                              <p:pRg st="5" end="5"/>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4">
                                            <p:txEl>
                                              <p:pRg st="6" end="6"/>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4">
                                            <p:txEl>
                                              <p:pRg st="7" end="7"/>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4">
                                            <p:txEl>
                                              <p:pRg st="8" end="8"/>
                                            </p:txEl>
                                          </p:spTgt>
                                        </p:tgtEl>
                                        <p:attrNameLst>
                                          <p:attrName>style.color</p:attrName>
                                        </p:attrNameLst>
                                      </p:cBhvr>
                                      <p:to>
                                        <a:schemeClr val="bg2"/>
                                      </p:to>
                                    </p:animClr>
                                  </p:childTnLst>
                                </p:cTn>
                              </p:par>
                              <p:par>
                                <p:cTn id="24" presetID="3" presetClass="emph" presetSubtype="2" fill="hold" nodeType="withEffect">
                                  <p:stCondLst>
                                    <p:cond delay="0"/>
                                  </p:stCondLst>
                                  <p:childTnLst>
                                    <p:animClr clrSpc="rgb" dir="cw">
                                      <p:cBhvr override="childStyle">
                                        <p:cTn id="25" dur="500" fill="hold"/>
                                        <p:tgtEl>
                                          <p:spTgt spid="4">
                                            <p:txEl>
                                              <p:pRg st="9" end="9"/>
                                            </p:txEl>
                                          </p:spTgt>
                                        </p:tgtEl>
                                        <p:attrNameLst>
                                          <p:attrName>style.color</p:attrName>
                                        </p:attrNameLst>
                                      </p:cBhvr>
                                      <p:to>
                                        <a:schemeClr val="bg2"/>
                                      </p:to>
                                    </p:animClr>
                                  </p:childTnLst>
                                </p:cTn>
                              </p:par>
                              <p:par>
                                <p:cTn id="26" presetID="3" presetClass="emph" presetSubtype="2" fill="hold" nodeType="withEffect">
                                  <p:stCondLst>
                                    <p:cond delay="0"/>
                                  </p:stCondLst>
                                  <p:childTnLst>
                                    <p:animClr clrSpc="rgb" dir="cw">
                                      <p:cBhvr override="childStyle">
                                        <p:cTn id="27" dur="500" fill="hold"/>
                                        <p:tgtEl>
                                          <p:spTgt spid="4">
                                            <p:txEl>
                                              <p:pRg st="11" end="11"/>
                                            </p:txEl>
                                          </p:spTgt>
                                        </p:tgtEl>
                                        <p:attrNameLst>
                                          <p:attrName>style.color</p:attrName>
                                        </p:attrNameLst>
                                      </p:cBhvr>
                                      <p:to>
                                        <a:schemeClr val="bg2"/>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43FEECB8-D194-4357-9F29-4E4E6D8A0132}"/>
              </a:ext>
            </a:extLst>
          </p:cNvPr>
          <p:cNvGraphicFramePr>
            <a:graphicFrameLocks noChangeAspect="1"/>
          </p:cNvGraphicFramePr>
          <p:nvPr>
            <p:extLst>
              <p:ext uri="{D42A27DB-BD31-4B8C-83A1-F6EECF244321}">
                <p14:modId xmlns:p14="http://schemas.microsoft.com/office/powerpoint/2010/main" val="4122399235"/>
              </p:ext>
            </p:extLst>
          </p:nvPr>
        </p:nvGraphicFramePr>
        <p:xfrm>
          <a:off x="1204913" y="1092200"/>
          <a:ext cx="6229350" cy="4673600"/>
        </p:xfrm>
        <a:graphic>
          <a:graphicData uri="http://schemas.openxmlformats.org/presentationml/2006/ole">
            <mc:AlternateContent xmlns:mc="http://schemas.openxmlformats.org/markup-compatibility/2006">
              <mc:Choice xmlns:v="urn:schemas-microsoft-com:vml" Requires="v">
                <p:oleObj spid="_x0000_s10279" name="Worksheet" r:id="rId4" imgW="12210923" imgH="9162983" progId="Excel.Sheet.12">
                  <p:embed/>
                </p:oleObj>
              </mc:Choice>
              <mc:Fallback>
                <p:oleObj name="Worksheet" r:id="rId4" imgW="12210923" imgH="9162983" progId="Excel.Sheet.12">
                  <p:embed/>
                  <p:pic>
                    <p:nvPicPr>
                      <p:cNvPr id="9" name="Object 8">
                        <a:extLst>
                          <a:ext uri="{FF2B5EF4-FFF2-40B4-BE49-F238E27FC236}">
                            <a16:creationId xmlns:a16="http://schemas.microsoft.com/office/drawing/2014/main" id="{43FEECB8-D194-4357-9F29-4E4E6D8A0132}"/>
                          </a:ext>
                        </a:extLst>
                      </p:cNvPr>
                      <p:cNvPicPr/>
                      <p:nvPr/>
                    </p:nvPicPr>
                    <p:blipFill>
                      <a:blip r:embed="rId5"/>
                      <a:stretch>
                        <a:fillRect/>
                      </a:stretch>
                    </p:blipFill>
                    <p:spPr>
                      <a:xfrm>
                        <a:off x="1204913" y="1092200"/>
                        <a:ext cx="6229350" cy="4673600"/>
                      </a:xfrm>
                      <a:prstGeom prst="rect">
                        <a:avLst/>
                      </a:prstGeom>
                    </p:spPr>
                  </p:pic>
                </p:oleObj>
              </mc:Fallback>
            </mc:AlternateContent>
          </a:graphicData>
        </a:graphic>
      </p:graphicFrame>
    </p:spTree>
    <p:extLst>
      <p:ext uri="{BB962C8B-B14F-4D97-AF65-F5344CB8AC3E}">
        <p14:creationId xmlns:p14="http://schemas.microsoft.com/office/powerpoint/2010/main" val="370272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2</a:t>
            </a:r>
            <a:r>
              <a:rPr lang="en-US" sz="3600" b="1" baseline="30000" dirty="0"/>
              <a:t>nd</a:t>
            </a:r>
            <a:r>
              <a:rPr lang="en-US" sz="3600" b="1" dirty="0"/>
              <a:t> Half of Semester – Financial Analysis in Excel</a:t>
            </a:r>
          </a:p>
        </p:txBody>
      </p:sp>
      <p:sp>
        <p:nvSpPr>
          <p:cNvPr id="3" name="TextBox 2">
            <a:extLst>
              <a:ext uri="{FF2B5EF4-FFF2-40B4-BE49-F238E27FC236}">
                <a16:creationId xmlns:a16="http://schemas.microsoft.com/office/drawing/2014/main" id="{CC1FA9CC-57A8-498D-84CE-078C661BEBCF}"/>
              </a:ext>
            </a:extLst>
          </p:cNvPr>
          <p:cNvSpPr txBox="1"/>
          <p:nvPr/>
        </p:nvSpPr>
        <p:spPr>
          <a:xfrm>
            <a:off x="3714750" y="999770"/>
            <a:ext cx="4950278" cy="3554819"/>
          </a:xfrm>
          <a:prstGeom prst="rect">
            <a:avLst/>
          </a:prstGeom>
          <a:noFill/>
        </p:spPr>
        <p:txBody>
          <a:bodyPr wrap="square" rtlCol="0">
            <a:spAutoFit/>
          </a:bodyPr>
          <a:lstStyle/>
          <a:p>
            <a:r>
              <a:rPr lang="en-US" sz="2000" dirty="0">
                <a:solidFill>
                  <a:srgbClr val="0070C0"/>
                </a:solidFill>
              </a:rPr>
              <a:t>Application #7: Loan calculator</a:t>
            </a:r>
          </a:p>
          <a:p>
            <a:pPr>
              <a:spcAft>
                <a:spcPts val="600"/>
              </a:spcAft>
            </a:pPr>
            <a:endParaRPr lang="en-US" sz="2000" dirty="0">
              <a:solidFill>
                <a:srgbClr val="0070C0"/>
              </a:solidFill>
            </a:endParaRPr>
          </a:p>
          <a:p>
            <a:pPr>
              <a:spcAft>
                <a:spcPts val="600"/>
              </a:spcAft>
            </a:pPr>
            <a:endParaRPr lang="en-US" sz="2000" dirty="0">
              <a:solidFill>
                <a:srgbClr val="0070C0"/>
              </a:solidFill>
            </a:endParaRPr>
          </a:p>
          <a:p>
            <a:pPr>
              <a:spcAft>
                <a:spcPts val="600"/>
              </a:spcAft>
            </a:pPr>
            <a:r>
              <a:rPr lang="en-US" sz="2000" dirty="0">
                <a:solidFill>
                  <a:srgbClr val="0070C0"/>
                </a:solidFill>
              </a:rPr>
              <a:t>Finance Concept(s) Reinforced:</a:t>
            </a:r>
          </a:p>
          <a:p>
            <a:pPr>
              <a:spcAft>
                <a:spcPts val="600"/>
              </a:spcAft>
            </a:pPr>
            <a:endParaRPr lang="en-US" sz="2000" dirty="0">
              <a:solidFill>
                <a:srgbClr val="0070C0"/>
              </a:solidFill>
            </a:endParaRPr>
          </a:p>
          <a:p>
            <a:pPr>
              <a:spcAft>
                <a:spcPts val="600"/>
              </a:spcAft>
            </a:pPr>
            <a:r>
              <a:rPr lang="en-US" sz="2000" dirty="0">
                <a:solidFill>
                  <a:srgbClr val="0070C0"/>
                </a:solidFill>
              </a:rPr>
              <a:t>Comparison of different loan types (discount, interest only, amortized) and the effect of overpayment on principal and loan horizons</a:t>
            </a:r>
          </a:p>
          <a:p>
            <a:pPr marL="342900" indent="-342900">
              <a:buFont typeface="Arial" panose="020B0604020202020204" pitchFamily="34" charset="0"/>
              <a:buChar char="•"/>
            </a:pPr>
            <a:endParaRPr lang="en-US" sz="2000" dirty="0">
              <a:solidFill>
                <a:srgbClr val="0070C0"/>
              </a:solidFill>
            </a:endParaRPr>
          </a:p>
          <a:p>
            <a:pPr>
              <a:spcAft>
                <a:spcPts val="600"/>
              </a:spcAft>
            </a:pPr>
            <a:endParaRPr lang="en-US" sz="2000" dirty="0">
              <a:solidFill>
                <a:srgbClr val="0070C0"/>
              </a:solidFill>
            </a:endParaRPr>
          </a:p>
        </p:txBody>
      </p:sp>
      <p:sp>
        <p:nvSpPr>
          <p:cNvPr id="4" name="TextBox 3">
            <a:extLst>
              <a:ext uri="{FF2B5EF4-FFF2-40B4-BE49-F238E27FC236}">
                <a16:creationId xmlns:a16="http://schemas.microsoft.com/office/drawing/2014/main" id="{E7F4A07D-DE7A-4623-B9D1-4C7681EBCC7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solidFill>
                  <a:schemeClr val="bg1">
                    <a:lumMod val="85000"/>
                  </a:schemeClr>
                </a:solidFill>
              </a:rPr>
              <a:t>VLOOKUP</a:t>
            </a:r>
          </a:p>
          <a:p>
            <a:pPr>
              <a:spcAft>
                <a:spcPts val="600"/>
              </a:spcAft>
            </a:pPr>
            <a:r>
              <a:rPr lang="en-US" sz="2000" dirty="0">
                <a:solidFill>
                  <a:schemeClr val="bg1">
                    <a:lumMod val="85000"/>
                  </a:schemeClr>
                </a:solidFill>
              </a:rPr>
              <a:t>Auto-filling cells</a:t>
            </a:r>
          </a:p>
          <a:p>
            <a:pPr>
              <a:spcAft>
                <a:spcPts val="600"/>
              </a:spcAft>
            </a:pPr>
            <a:r>
              <a:rPr lang="en-US" sz="2000" dirty="0">
                <a:solidFill>
                  <a:schemeClr val="bg1">
                    <a:lumMod val="85000"/>
                  </a:schemeClr>
                </a:solidFill>
              </a:rPr>
              <a:t>Pivot Tables</a:t>
            </a:r>
          </a:p>
          <a:p>
            <a:pPr>
              <a:spcAft>
                <a:spcPts val="600"/>
              </a:spcAft>
            </a:pPr>
            <a:r>
              <a:rPr lang="en-US" sz="2000" dirty="0"/>
              <a:t>IF, SUMIF, COUNTIF</a:t>
            </a:r>
          </a:p>
          <a:p>
            <a:pPr>
              <a:spcAft>
                <a:spcPts val="600"/>
              </a:spcAft>
            </a:pPr>
            <a:r>
              <a:rPr lang="en-US" sz="2000" dirty="0"/>
              <a:t>Dollar sign anchoring</a:t>
            </a:r>
          </a:p>
          <a:p>
            <a:pPr>
              <a:spcAft>
                <a:spcPts val="600"/>
              </a:spcAft>
            </a:pPr>
            <a:r>
              <a:rPr lang="en-US" sz="2000" dirty="0"/>
              <a:t>Drop-down menus</a:t>
            </a:r>
          </a:p>
          <a:p>
            <a:pPr>
              <a:spcAft>
                <a:spcPts val="600"/>
              </a:spcAft>
            </a:pPr>
            <a:r>
              <a:rPr lang="en-US" sz="2000" dirty="0"/>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spTree>
    <p:extLst>
      <p:ext uri="{BB962C8B-B14F-4D97-AF65-F5344CB8AC3E}">
        <p14:creationId xmlns:p14="http://schemas.microsoft.com/office/powerpoint/2010/main" val="3644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4">
                                            <p:txEl>
                                              <p:pRg st="1" end="1"/>
                                            </p:txEl>
                                          </p:spTgt>
                                        </p:tgtEl>
                                        <p:attrNameLst>
                                          <p:attrName>style.color</p:attrName>
                                        </p:attrNameLst>
                                      </p:cBhvr>
                                      <p:to>
                                        <a:schemeClr val="bg2"/>
                                      </p:to>
                                    </p:animClr>
                                  </p:childTnLst>
                                </p:cTn>
                              </p:par>
                              <p:par>
                                <p:cTn id="12" presetID="3" presetClass="emph" presetSubtype="2" fill="hold" nodeType="withEffect">
                                  <p:stCondLst>
                                    <p:cond delay="0"/>
                                  </p:stCondLst>
                                  <p:childTnLst>
                                    <p:animClr clrSpc="rgb" dir="cw">
                                      <p:cBhvr override="childStyle">
                                        <p:cTn id="13" dur="500" fill="hold"/>
                                        <p:tgtEl>
                                          <p:spTgt spid="4">
                                            <p:txEl>
                                              <p:pRg st="2" end="2"/>
                                            </p:txEl>
                                          </p:spTgt>
                                        </p:tgtEl>
                                        <p:attrNameLst>
                                          <p:attrName>style.color</p:attrName>
                                        </p:attrNameLst>
                                      </p:cBhvr>
                                      <p:to>
                                        <a:schemeClr val="bg2"/>
                                      </p:to>
                                    </p:animClr>
                                  </p:childTnLst>
                                </p:cTn>
                              </p:par>
                              <p:par>
                                <p:cTn id="14" presetID="3" presetClass="emph" presetSubtype="2" fill="hold" nodeType="withEffect">
                                  <p:stCondLst>
                                    <p:cond delay="0"/>
                                  </p:stCondLst>
                                  <p:childTnLst>
                                    <p:animClr clrSpc="rgb" dir="cw">
                                      <p:cBhvr override="childStyle">
                                        <p:cTn id="15" dur="500" fill="hold"/>
                                        <p:tgtEl>
                                          <p:spTgt spid="4">
                                            <p:txEl>
                                              <p:pRg st="3" end="3"/>
                                            </p:txEl>
                                          </p:spTgt>
                                        </p:tgtEl>
                                        <p:attrNameLst>
                                          <p:attrName>style.color</p:attrName>
                                        </p:attrNameLst>
                                      </p:cBhvr>
                                      <p:to>
                                        <a:schemeClr val="bg2"/>
                                      </p:to>
                                    </p:animClr>
                                  </p:childTnLst>
                                </p:cTn>
                              </p:par>
                              <p:par>
                                <p:cTn id="16" presetID="3" presetClass="emph" presetSubtype="2" fill="hold" nodeType="withEffect">
                                  <p:stCondLst>
                                    <p:cond delay="0"/>
                                  </p:stCondLst>
                                  <p:childTnLst>
                                    <p:animClr clrSpc="rgb" dir="cw">
                                      <p:cBhvr override="childStyle">
                                        <p:cTn id="17" dur="500" fill="hold"/>
                                        <p:tgtEl>
                                          <p:spTgt spid="4">
                                            <p:txEl>
                                              <p:pRg st="8" end="8"/>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4">
                                            <p:txEl>
                                              <p:pRg st="9" end="9"/>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4">
                                            <p:txEl>
                                              <p:pRg st="10" end="10"/>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4">
                                            <p:txEl>
                                              <p:pRg st="11" end="11"/>
                                            </p:txEl>
                                          </p:spTgt>
                                        </p:tgtEl>
                                        <p:attrNameLst>
                                          <p:attrName>style.color</p:attrName>
                                        </p:attrNameLst>
                                      </p:cBhvr>
                                      <p:to>
                                        <a:schemeClr val="bg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D0BF08B-6D53-4837-B821-52CF8E5F24F5}"/>
              </a:ext>
            </a:extLst>
          </p:cNvPr>
          <p:cNvGraphicFramePr>
            <a:graphicFrameLocks noChangeAspect="1"/>
          </p:cNvGraphicFramePr>
          <p:nvPr>
            <p:extLst>
              <p:ext uri="{D42A27DB-BD31-4B8C-83A1-F6EECF244321}">
                <p14:modId xmlns:p14="http://schemas.microsoft.com/office/powerpoint/2010/main" val="919768026"/>
              </p:ext>
            </p:extLst>
          </p:nvPr>
        </p:nvGraphicFramePr>
        <p:xfrm>
          <a:off x="723900" y="1233487"/>
          <a:ext cx="7696200" cy="4391025"/>
        </p:xfrm>
        <a:graphic>
          <a:graphicData uri="http://schemas.openxmlformats.org/presentationml/2006/ole">
            <mc:AlternateContent xmlns:mc="http://schemas.openxmlformats.org/markup-compatibility/2006">
              <mc:Choice xmlns:v="urn:schemas-microsoft-com:vml" Requires="v">
                <p:oleObj spid="_x0000_s3148" name="Worksheet" r:id="rId4" imgW="7696050" imgH="4391038" progId="Excel.Sheet.12">
                  <p:embed/>
                </p:oleObj>
              </mc:Choice>
              <mc:Fallback>
                <p:oleObj name="Worksheet" r:id="rId4" imgW="7696050" imgH="4391038" progId="Excel.Sheet.12">
                  <p:embed/>
                  <p:pic>
                    <p:nvPicPr>
                      <p:cNvPr id="0" name=""/>
                      <p:cNvPicPr/>
                      <p:nvPr/>
                    </p:nvPicPr>
                    <p:blipFill>
                      <a:blip r:embed="rId5"/>
                      <a:stretch>
                        <a:fillRect/>
                      </a:stretch>
                    </p:blipFill>
                    <p:spPr>
                      <a:xfrm>
                        <a:off x="723900" y="1233487"/>
                        <a:ext cx="7696200" cy="4391025"/>
                      </a:xfrm>
                      <a:prstGeom prst="rect">
                        <a:avLst/>
                      </a:prstGeom>
                    </p:spPr>
                  </p:pic>
                </p:oleObj>
              </mc:Fallback>
            </mc:AlternateContent>
          </a:graphicData>
        </a:graphic>
      </p:graphicFrame>
    </p:spTree>
    <p:extLst>
      <p:ext uri="{BB962C8B-B14F-4D97-AF65-F5344CB8AC3E}">
        <p14:creationId xmlns:p14="http://schemas.microsoft.com/office/powerpoint/2010/main" val="1219872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How On Earth Do I Implement This?</a:t>
            </a:r>
          </a:p>
        </p:txBody>
      </p:sp>
      <p:sp>
        <p:nvSpPr>
          <p:cNvPr id="4" name="Content Placeholder 2">
            <a:extLst>
              <a:ext uri="{FF2B5EF4-FFF2-40B4-BE49-F238E27FC236}">
                <a16:creationId xmlns:a16="http://schemas.microsoft.com/office/drawing/2014/main" id="{6AB75FEB-C65D-48A2-8258-700AA4E80199}"/>
              </a:ext>
            </a:extLst>
          </p:cNvPr>
          <p:cNvSpPr txBox="1">
            <a:spLocks/>
          </p:cNvSpPr>
          <p:nvPr/>
        </p:nvSpPr>
        <p:spPr>
          <a:xfrm>
            <a:off x="76200" y="1291048"/>
            <a:ext cx="897559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One “cost”: learning the relevant Excel skills (as an instructor) if they are new to you</a:t>
            </a:r>
          </a:p>
          <a:p>
            <a:pPr lvl="1">
              <a:buFont typeface="Arial" panose="020B0604020202020204" pitchFamily="34" charset="0"/>
              <a:buChar char="•"/>
            </a:pPr>
            <a:r>
              <a:rPr lang="en-US" sz="2400" dirty="0"/>
              <a:t>Can use the assignments/instructions themselves to do this!</a:t>
            </a:r>
          </a:p>
          <a:p>
            <a:pPr marL="457200" lvl="1" indent="0">
              <a:buNone/>
            </a:pPr>
            <a:endParaRPr lang="en-US" sz="2400" dirty="0"/>
          </a:p>
          <a:p>
            <a:pPr marL="0" indent="0">
              <a:buNone/>
            </a:pPr>
            <a:r>
              <a:rPr lang="en-US" sz="2800" dirty="0"/>
              <a:t>Assignment answer keys come with guidance for students, job-aids for instructors (how answers are arrived at, with reverse-engineering already done)</a:t>
            </a:r>
          </a:p>
          <a:p>
            <a:endParaRPr lang="en-US" sz="2800" dirty="0"/>
          </a:p>
          <a:p>
            <a:endParaRPr lang="en-US" sz="2800" dirty="0"/>
          </a:p>
        </p:txBody>
      </p:sp>
    </p:spTree>
    <p:extLst>
      <p:ext uri="{BB962C8B-B14F-4D97-AF65-F5344CB8AC3E}">
        <p14:creationId xmlns:p14="http://schemas.microsoft.com/office/powerpoint/2010/main" val="36132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Benefits of the Teaching Method</a:t>
            </a:r>
          </a:p>
        </p:txBody>
      </p:sp>
      <p:sp>
        <p:nvSpPr>
          <p:cNvPr id="4" name="Content Placeholder 2">
            <a:extLst>
              <a:ext uri="{FF2B5EF4-FFF2-40B4-BE49-F238E27FC236}">
                <a16:creationId xmlns:a16="http://schemas.microsoft.com/office/drawing/2014/main" id="{6AB75FEB-C65D-48A2-8258-700AA4E80199}"/>
              </a:ext>
            </a:extLst>
          </p:cNvPr>
          <p:cNvSpPr txBox="1">
            <a:spLocks/>
          </p:cNvSpPr>
          <p:nvPr/>
        </p:nvSpPr>
        <p:spPr>
          <a:xfrm>
            <a:off x="76200" y="1291048"/>
            <a:ext cx="897559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Materials are free to both students and instructors and easily transferrable to other institutions.</a:t>
            </a:r>
          </a:p>
          <a:p>
            <a:r>
              <a:rPr lang="en-US" sz="2800" dirty="0"/>
              <a:t>Automated grading</a:t>
            </a:r>
          </a:p>
          <a:p>
            <a:r>
              <a:rPr lang="en-US" sz="2800" dirty="0"/>
              <a:t>Built-in safeguards for academic honesty</a:t>
            </a:r>
          </a:p>
          <a:p>
            <a:r>
              <a:rPr lang="en-US" sz="2800" dirty="0"/>
              <a:t>Scalable to even larger sections</a:t>
            </a:r>
          </a:p>
          <a:p>
            <a:r>
              <a:rPr lang="en-US" sz="2800" dirty="0"/>
              <a:t>Attractive to potential employers</a:t>
            </a:r>
          </a:p>
          <a:p>
            <a:r>
              <a:rPr lang="en-US" sz="2800" dirty="0"/>
              <a:t>“Buy-in” and positive word-of-mouth from students who have successfully finished the curriculum</a:t>
            </a:r>
          </a:p>
          <a:p>
            <a:endParaRPr lang="en-US" sz="2800" dirty="0"/>
          </a:p>
        </p:txBody>
      </p:sp>
    </p:spTree>
    <p:extLst>
      <p:ext uri="{BB962C8B-B14F-4D97-AF65-F5344CB8AC3E}">
        <p14:creationId xmlns:p14="http://schemas.microsoft.com/office/powerpoint/2010/main" val="10334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chemeClr val="bg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chemeClr val="bg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chemeClr val="bg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chemeClr val="bg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Student Feedback</a:t>
            </a:r>
          </a:p>
        </p:txBody>
      </p:sp>
      <p:sp>
        <p:nvSpPr>
          <p:cNvPr id="3" name="Content Placeholder 2">
            <a:extLst>
              <a:ext uri="{FF2B5EF4-FFF2-40B4-BE49-F238E27FC236}">
                <a16:creationId xmlns:a16="http://schemas.microsoft.com/office/drawing/2014/main" id="{ABA778B3-4072-4A78-8C29-6D5CFF6115D0}"/>
              </a:ext>
            </a:extLst>
          </p:cNvPr>
          <p:cNvSpPr txBox="1">
            <a:spLocks/>
          </p:cNvSpPr>
          <p:nvPr/>
        </p:nvSpPr>
        <p:spPr>
          <a:xfrm>
            <a:off x="76200" y="855612"/>
            <a:ext cx="8975591" cy="5257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 “…helped me critically think and learn new excel skills. The teacher taught skills that will be useful in the real world and not just theory; I know this because I have used skills from this class at the Investment Bank I intern at”</a:t>
            </a:r>
          </a:p>
          <a:p>
            <a:r>
              <a:rPr lang="en-US" sz="2000" dirty="0"/>
              <a:t>“I've been interning as a junior financial analyst for [big consumer goods company] and have been doing a lot of work with Excel- specially macros, v-lookups, queries, and other functions. I just wanted to thank you for presenting the importance of excel in class …It's really helping me out this summer!”</a:t>
            </a:r>
          </a:p>
          <a:p>
            <a:r>
              <a:rPr lang="en-US" sz="2000" dirty="0"/>
              <a:t>“many of the jobs I'm applying for look for candidates to be good at excel. Even at my current job, excel is all I use.”</a:t>
            </a:r>
          </a:p>
          <a:p>
            <a:r>
              <a:rPr lang="en-US" sz="2000" dirty="0"/>
              <a:t> “(m)any people I know that are graduating right now said that was one of the most important parts of his class which was being able to learn the excel functions that they later on used in internships they received.”</a:t>
            </a:r>
          </a:p>
          <a:p>
            <a:r>
              <a:rPr lang="en-US" sz="2000" dirty="0"/>
              <a:t>“I already have implemented the use of recording macros.”</a:t>
            </a:r>
          </a:p>
          <a:p>
            <a:r>
              <a:rPr lang="en-US" sz="2000" dirty="0"/>
              <a:t>Used “</a:t>
            </a:r>
            <a:r>
              <a:rPr lang="en-US" sz="2000" dirty="0" err="1"/>
              <a:t>vlookup</a:t>
            </a:r>
            <a:r>
              <a:rPr lang="en-US" sz="2000" dirty="0"/>
              <a:t>, pivot tables, and conditional formatting” in their internship.</a:t>
            </a:r>
          </a:p>
          <a:p>
            <a:r>
              <a:rPr lang="en-US" sz="2000" dirty="0"/>
              <a:t>“extremely beneficial tricks and tips that I currently use in my internship but would've never been confident in using if it weren't for the instructions and excel assignments given in class.”</a:t>
            </a:r>
          </a:p>
          <a:p>
            <a:r>
              <a:rPr lang="en-US" sz="2000" dirty="0"/>
              <a:t>“the excel skills I learned are helping me a lot throughout my internship” </a:t>
            </a:r>
          </a:p>
          <a:p>
            <a:r>
              <a:rPr lang="en-US" sz="2000" dirty="0"/>
              <a:t>“Excel project has helped a lot…utilizing it for my internship.”</a:t>
            </a:r>
          </a:p>
          <a:p>
            <a:r>
              <a:rPr lang="en-US" sz="2000" dirty="0"/>
              <a:t>“wanted to share that I used already some of the Excel skills you taught us in my job!”</a:t>
            </a:r>
          </a:p>
          <a:p>
            <a:r>
              <a:rPr lang="en-US" sz="2000" dirty="0"/>
              <a:t>“I was even able to use one of my new found excel skills…for my internship.</a:t>
            </a:r>
          </a:p>
          <a:p>
            <a:r>
              <a:rPr lang="en-US" sz="2000" dirty="0"/>
              <a:t>“I would have NEVER thought (Excel) was so incredible in terms of capabilities and that it would so crucial and helpful in building your credentials.”</a:t>
            </a:r>
          </a:p>
        </p:txBody>
      </p:sp>
    </p:spTree>
    <p:extLst>
      <p:ext uri="{BB962C8B-B14F-4D97-AF65-F5344CB8AC3E}">
        <p14:creationId xmlns:p14="http://schemas.microsoft.com/office/powerpoint/2010/main" val="8424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0" y="1140737"/>
            <a:ext cx="8962905" cy="41917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hlinkClick r:id="rId3"/>
              </a:rPr>
              <a:t>obrienw@uic.edu</a:t>
            </a:r>
            <a:endParaRPr lang="en-US" sz="3600" b="1" dirty="0"/>
          </a:p>
          <a:p>
            <a:endParaRPr lang="en-US" sz="3600" b="1" dirty="0"/>
          </a:p>
          <a:p>
            <a:endParaRPr lang="en-US" sz="3600" b="1" dirty="0"/>
          </a:p>
          <a:p>
            <a:r>
              <a:rPr lang="en-US" sz="3600" b="1" dirty="0"/>
              <a:t>Happy to share the materials or set up a meeting to talk in greater detail.</a:t>
            </a:r>
          </a:p>
          <a:p>
            <a:endParaRPr lang="en-US" sz="3600" b="1" dirty="0"/>
          </a:p>
          <a:p>
            <a:r>
              <a:rPr lang="en-US" sz="3600" b="1" dirty="0"/>
              <a:t>Thank You!</a:t>
            </a:r>
          </a:p>
        </p:txBody>
      </p:sp>
    </p:spTree>
    <p:extLst>
      <p:ext uri="{BB962C8B-B14F-4D97-AF65-F5344CB8AC3E}">
        <p14:creationId xmlns:p14="http://schemas.microsoft.com/office/powerpoint/2010/main" val="387378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3" name="Content Placeholder 2">
            <a:extLst>
              <a:ext uri="{FF2B5EF4-FFF2-40B4-BE49-F238E27FC236}">
                <a16:creationId xmlns:a16="http://schemas.microsoft.com/office/drawing/2014/main" id="{413460B0-CA4A-4A3E-B508-65E246786917}"/>
              </a:ext>
            </a:extLst>
          </p:cNvPr>
          <p:cNvSpPr txBox="1">
            <a:spLocks/>
          </p:cNvSpPr>
          <p:nvPr/>
        </p:nvSpPr>
        <p:spPr>
          <a:xfrm>
            <a:off x="84204" y="503396"/>
            <a:ext cx="897559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US" sz="2400" dirty="0"/>
              <a:t>My attempt to solve this problem: </a:t>
            </a:r>
          </a:p>
          <a:p>
            <a:pPr marL="57150" indent="0">
              <a:buNone/>
            </a:pPr>
            <a:endParaRPr lang="en-US" sz="2400" dirty="0"/>
          </a:p>
          <a:p>
            <a:pPr marL="57150" indent="0">
              <a:buNone/>
            </a:pPr>
            <a:r>
              <a:rPr lang="en-US" sz="2400" dirty="0"/>
              <a:t>Along with the “normal” intro to corporate finance curriculum, I created a parallel curriculum that trains students on Microsoft Excel.</a:t>
            </a:r>
            <a:endParaRPr lang="en-US" sz="2800" dirty="0"/>
          </a:p>
          <a:p>
            <a:endParaRPr lang="en-US" sz="2800" dirty="0"/>
          </a:p>
        </p:txBody>
      </p:sp>
      <p:cxnSp>
        <p:nvCxnSpPr>
          <p:cNvPr id="4" name="Connector: Curved 3">
            <a:extLst>
              <a:ext uri="{FF2B5EF4-FFF2-40B4-BE49-F238E27FC236}">
                <a16:creationId xmlns:a16="http://schemas.microsoft.com/office/drawing/2014/main" id="{2C9D8D77-70A0-48BF-A5A2-FF8AEB553DAE}"/>
              </a:ext>
            </a:extLst>
          </p:cNvPr>
          <p:cNvCxnSpPr>
            <a:cxnSpLocks/>
          </p:cNvCxnSpPr>
          <p:nvPr/>
        </p:nvCxnSpPr>
        <p:spPr>
          <a:xfrm>
            <a:off x="1105989" y="3163279"/>
            <a:ext cx="5251268" cy="2559952"/>
          </a:xfrm>
          <a:prstGeom prst="curvedConnector3">
            <a:avLst>
              <a:gd name="adj1" fmla="val 50000"/>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5" name="Connector: Curved 4">
            <a:extLst>
              <a:ext uri="{FF2B5EF4-FFF2-40B4-BE49-F238E27FC236}">
                <a16:creationId xmlns:a16="http://schemas.microsoft.com/office/drawing/2014/main" id="{98399654-E0EA-4ECB-85C1-2FE29A8C6FDE}"/>
              </a:ext>
            </a:extLst>
          </p:cNvPr>
          <p:cNvCxnSpPr>
            <a:cxnSpLocks/>
          </p:cNvCxnSpPr>
          <p:nvPr/>
        </p:nvCxnSpPr>
        <p:spPr>
          <a:xfrm>
            <a:off x="1137362" y="5710531"/>
            <a:ext cx="5219895" cy="12700"/>
          </a:xfrm>
          <a:prstGeom prst="curvedConnector3">
            <a:avLst/>
          </a:prstGeom>
          <a:ln w="28575">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8146F1-7335-495C-94F9-606AC0CA2A7D}"/>
              </a:ext>
            </a:extLst>
          </p:cNvPr>
          <p:cNvSpPr txBox="1"/>
          <p:nvPr/>
        </p:nvSpPr>
        <p:spPr>
          <a:xfrm>
            <a:off x="103152" y="5173772"/>
            <a:ext cx="2005674" cy="369332"/>
          </a:xfrm>
          <a:prstGeom prst="rect">
            <a:avLst/>
          </a:prstGeom>
          <a:noFill/>
        </p:spPr>
        <p:txBody>
          <a:bodyPr wrap="square" rtlCol="0">
            <a:spAutoFit/>
          </a:bodyPr>
          <a:lstStyle/>
          <a:p>
            <a:r>
              <a:rPr lang="en-US" dirty="0"/>
              <a:t>Finance Curriculum</a:t>
            </a:r>
          </a:p>
        </p:txBody>
      </p:sp>
      <p:sp>
        <p:nvSpPr>
          <p:cNvPr id="7" name="TextBox 6">
            <a:extLst>
              <a:ext uri="{FF2B5EF4-FFF2-40B4-BE49-F238E27FC236}">
                <a16:creationId xmlns:a16="http://schemas.microsoft.com/office/drawing/2014/main" id="{389A93A9-E230-4E53-8E61-45B5FC78CC2C}"/>
              </a:ext>
            </a:extLst>
          </p:cNvPr>
          <p:cNvSpPr txBox="1"/>
          <p:nvPr/>
        </p:nvSpPr>
        <p:spPr>
          <a:xfrm>
            <a:off x="134525" y="3311510"/>
            <a:ext cx="2005674" cy="369332"/>
          </a:xfrm>
          <a:prstGeom prst="rect">
            <a:avLst/>
          </a:prstGeom>
          <a:noFill/>
        </p:spPr>
        <p:txBody>
          <a:bodyPr wrap="square" rtlCol="0">
            <a:spAutoFit/>
          </a:bodyPr>
          <a:lstStyle/>
          <a:p>
            <a:r>
              <a:rPr lang="en-US" dirty="0"/>
              <a:t>Excel Curriculum</a:t>
            </a:r>
          </a:p>
        </p:txBody>
      </p:sp>
      <p:sp>
        <p:nvSpPr>
          <p:cNvPr id="8" name="TextBox 7">
            <a:extLst>
              <a:ext uri="{FF2B5EF4-FFF2-40B4-BE49-F238E27FC236}">
                <a16:creationId xmlns:a16="http://schemas.microsoft.com/office/drawing/2014/main" id="{1E73687A-B61C-4E5F-BE6B-94577DBE4C82}"/>
              </a:ext>
            </a:extLst>
          </p:cNvPr>
          <p:cNvSpPr txBox="1"/>
          <p:nvPr/>
        </p:nvSpPr>
        <p:spPr>
          <a:xfrm>
            <a:off x="4838785" y="4609258"/>
            <a:ext cx="4152815" cy="646331"/>
          </a:xfrm>
          <a:prstGeom prst="rect">
            <a:avLst/>
          </a:prstGeom>
          <a:noFill/>
          <a:ln>
            <a:solidFill>
              <a:schemeClr val="tx1"/>
            </a:solidFill>
          </a:ln>
        </p:spPr>
        <p:txBody>
          <a:bodyPr wrap="square" rtlCol="0">
            <a:spAutoFit/>
          </a:bodyPr>
          <a:lstStyle/>
          <a:p>
            <a:r>
              <a:rPr lang="en-US" dirty="0"/>
              <a:t>Second half of semester:</a:t>
            </a:r>
          </a:p>
          <a:p>
            <a:r>
              <a:rPr lang="en-US" dirty="0"/>
              <a:t>Applying those tools for financial analysis</a:t>
            </a:r>
          </a:p>
        </p:txBody>
      </p:sp>
      <p:cxnSp>
        <p:nvCxnSpPr>
          <p:cNvPr id="9" name="Connector: Curved 8">
            <a:extLst>
              <a:ext uri="{FF2B5EF4-FFF2-40B4-BE49-F238E27FC236}">
                <a16:creationId xmlns:a16="http://schemas.microsoft.com/office/drawing/2014/main" id="{4F0716C2-71D0-48C1-9665-2D45417C1975}"/>
              </a:ext>
            </a:extLst>
          </p:cNvPr>
          <p:cNvCxnSpPr>
            <a:cxnSpLocks/>
          </p:cNvCxnSpPr>
          <p:nvPr/>
        </p:nvCxnSpPr>
        <p:spPr>
          <a:xfrm>
            <a:off x="6348548" y="5701136"/>
            <a:ext cx="2229395" cy="12700"/>
          </a:xfrm>
          <a:prstGeom prst="curvedConnector3">
            <a:avLst/>
          </a:prstGeom>
          <a:ln w="28575">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FE17BED-4191-41A0-920E-C797E3D53B55}"/>
              </a:ext>
            </a:extLst>
          </p:cNvPr>
          <p:cNvSpPr txBox="1"/>
          <p:nvPr/>
        </p:nvSpPr>
        <p:spPr>
          <a:xfrm>
            <a:off x="2846131" y="2478678"/>
            <a:ext cx="4948130" cy="923330"/>
          </a:xfrm>
          <a:prstGeom prst="rect">
            <a:avLst/>
          </a:prstGeom>
          <a:noFill/>
          <a:ln>
            <a:solidFill>
              <a:schemeClr val="tx1"/>
            </a:solidFill>
          </a:ln>
        </p:spPr>
        <p:txBody>
          <a:bodyPr wrap="square" rtlCol="0">
            <a:spAutoFit/>
          </a:bodyPr>
          <a:lstStyle/>
          <a:p>
            <a:r>
              <a:rPr lang="en-US" dirty="0"/>
              <a:t>First half of semester:</a:t>
            </a:r>
          </a:p>
          <a:p>
            <a:r>
              <a:rPr lang="en-US" dirty="0"/>
              <a:t>Learning &amp; mastering Excel tools (I focus on tools I used most often in my pre-academic career)</a:t>
            </a:r>
          </a:p>
        </p:txBody>
      </p:sp>
    </p:spTree>
    <p:extLst>
      <p:ext uri="{BB962C8B-B14F-4D97-AF65-F5344CB8AC3E}">
        <p14:creationId xmlns:p14="http://schemas.microsoft.com/office/powerpoint/2010/main" val="25225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Excel: the “Swiss Army Knife” of Analytics</a:t>
            </a:r>
          </a:p>
        </p:txBody>
      </p:sp>
      <p:pic>
        <p:nvPicPr>
          <p:cNvPr id="4" name="Picture 2" descr="Victorinox Fieldmaster in red - 1.4713">
            <a:extLst>
              <a:ext uri="{FF2B5EF4-FFF2-40B4-BE49-F238E27FC236}">
                <a16:creationId xmlns:a16="http://schemas.microsoft.com/office/drawing/2014/main" id="{7B32CE25-F19E-4F36-883A-D52E16275E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099" y="1540653"/>
            <a:ext cx="4316096" cy="3776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88B4AF-5D07-471B-BC15-5F178606A111}"/>
              </a:ext>
            </a:extLst>
          </p:cNvPr>
          <p:cNvSpPr txBox="1"/>
          <p:nvPr/>
        </p:nvSpPr>
        <p:spPr>
          <a:xfrm>
            <a:off x="6062294" y="3555971"/>
            <a:ext cx="2136223" cy="369332"/>
          </a:xfrm>
          <a:prstGeom prst="rect">
            <a:avLst/>
          </a:prstGeom>
          <a:noFill/>
        </p:spPr>
        <p:txBody>
          <a:bodyPr wrap="square" rtlCol="0">
            <a:spAutoFit/>
          </a:bodyPr>
          <a:lstStyle/>
          <a:p>
            <a:r>
              <a:rPr lang="en-US" dirty="0"/>
              <a:t>Ad Hoc Data Analysis</a:t>
            </a:r>
          </a:p>
        </p:txBody>
      </p:sp>
      <p:sp>
        <p:nvSpPr>
          <p:cNvPr id="6" name="TextBox 5">
            <a:extLst>
              <a:ext uri="{FF2B5EF4-FFF2-40B4-BE49-F238E27FC236}">
                <a16:creationId xmlns:a16="http://schemas.microsoft.com/office/drawing/2014/main" id="{6B91D367-E87F-47AA-9EC1-023DE61E7E80}"/>
              </a:ext>
            </a:extLst>
          </p:cNvPr>
          <p:cNvSpPr txBox="1"/>
          <p:nvPr/>
        </p:nvSpPr>
        <p:spPr>
          <a:xfrm>
            <a:off x="5743774" y="1794596"/>
            <a:ext cx="2877712" cy="369332"/>
          </a:xfrm>
          <a:prstGeom prst="rect">
            <a:avLst/>
          </a:prstGeom>
          <a:noFill/>
        </p:spPr>
        <p:txBody>
          <a:bodyPr wrap="square" rtlCol="0">
            <a:spAutoFit/>
          </a:bodyPr>
          <a:lstStyle/>
          <a:p>
            <a:r>
              <a:rPr lang="en-US" dirty="0"/>
              <a:t>Reporting and Dashboards</a:t>
            </a:r>
          </a:p>
        </p:txBody>
      </p:sp>
      <p:sp>
        <p:nvSpPr>
          <p:cNvPr id="7" name="TextBox 6">
            <a:extLst>
              <a:ext uri="{FF2B5EF4-FFF2-40B4-BE49-F238E27FC236}">
                <a16:creationId xmlns:a16="http://schemas.microsoft.com/office/drawing/2014/main" id="{A1CE5B82-24D3-4532-806A-E1F3DA66ADE1}"/>
              </a:ext>
            </a:extLst>
          </p:cNvPr>
          <p:cNvSpPr txBox="1"/>
          <p:nvPr/>
        </p:nvSpPr>
        <p:spPr>
          <a:xfrm>
            <a:off x="3647580" y="1425264"/>
            <a:ext cx="1848840" cy="369332"/>
          </a:xfrm>
          <a:prstGeom prst="rect">
            <a:avLst/>
          </a:prstGeom>
          <a:noFill/>
        </p:spPr>
        <p:txBody>
          <a:bodyPr wrap="square" rtlCol="0">
            <a:spAutoFit/>
          </a:bodyPr>
          <a:lstStyle/>
          <a:p>
            <a:r>
              <a:rPr lang="en-US" dirty="0"/>
              <a:t>Risk Modeling</a:t>
            </a:r>
          </a:p>
        </p:txBody>
      </p:sp>
      <p:sp>
        <p:nvSpPr>
          <p:cNvPr id="8" name="TextBox 7">
            <a:extLst>
              <a:ext uri="{FF2B5EF4-FFF2-40B4-BE49-F238E27FC236}">
                <a16:creationId xmlns:a16="http://schemas.microsoft.com/office/drawing/2014/main" id="{634099FA-B77A-41EA-A34D-16BB9D6605D1}"/>
              </a:ext>
            </a:extLst>
          </p:cNvPr>
          <p:cNvSpPr txBox="1"/>
          <p:nvPr/>
        </p:nvSpPr>
        <p:spPr>
          <a:xfrm>
            <a:off x="1123406" y="1979262"/>
            <a:ext cx="2153113" cy="369332"/>
          </a:xfrm>
          <a:prstGeom prst="rect">
            <a:avLst/>
          </a:prstGeom>
          <a:noFill/>
        </p:spPr>
        <p:txBody>
          <a:bodyPr wrap="square" rtlCol="0">
            <a:spAutoFit/>
          </a:bodyPr>
          <a:lstStyle/>
          <a:p>
            <a:r>
              <a:rPr lang="en-US" dirty="0"/>
              <a:t>Financial Calculator</a:t>
            </a:r>
          </a:p>
        </p:txBody>
      </p:sp>
      <p:sp>
        <p:nvSpPr>
          <p:cNvPr id="9" name="TextBox 8">
            <a:extLst>
              <a:ext uri="{FF2B5EF4-FFF2-40B4-BE49-F238E27FC236}">
                <a16:creationId xmlns:a16="http://schemas.microsoft.com/office/drawing/2014/main" id="{2A7AEA2D-C6E2-4B91-93BC-EE5D1EE51EEA}"/>
              </a:ext>
            </a:extLst>
          </p:cNvPr>
          <p:cNvSpPr txBox="1"/>
          <p:nvPr/>
        </p:nvSpPr>
        <p:spPr>
          <a:xfrm>
            <a:off x="3873096" y="5016551"/>
            <a:ext cx="1331940" cy="369332"/>
          </a:xfrm>
          <a:prstGeom prst="rect">
            <a:avLst/>
          </a:prstGeom>
          <a:noFill/>
        </p:spPr>
        <p:txBody>
          <a:bodyPr wrap="square" rtlCol="0">
            <a:spAutoFit/>
          </a:bodyPr>
          <a:lstStyle/>
          <a:p>
            <a:r>
              <a:rPr lang="en-US" dirty="0"/>
              <a:t>Forecasting</a:t>
            </a:r>
          </a:p>
        </p:txBody>
      </p:sp>
      <p:sp>
        <p:nvSpPr>
          <p:cNvPr id="11" name="TextBox 10">
            <a:extLst>
              <a:ext uri="{FF2B5EF4-FFF2-40B4-BE49-F238E27FC236}">
                <a16:creationId xmlns:a16="http://schemas.microsoft.com/office/drawing/2014/main" id="{FC232FAC-F7B4-443F-9F75-FBD22C43317E}"/>
              </a:ext>
            </a:extLst>
          </p:cNvPr>
          <p:cNvSpPr txBox="1"/>
          <p:nvPr/>
        </p:nvSpPr>
        <p:spPr>
          <a:xfrm>
            <a:off x="5520579" y="4672944"/>
            <a:ext cx="1739460" cy="646331"/>
          </a:xfrm>
          <a:prstGeom prst="rect">
            <a:avLst/>
          </a:prstGeom>
          <a:noFill/>
        </p:spPr>
        <p:txBody>
          <a:bodyPr wrap="square" rtlCol="0">
            <a:spAutoFit/>
          </a:bodyPr>
          <a:lstStyle/>
          <a:p>
            <a:r>
              <a:rPr lang="en-US" dirty="0"/>
              <a:t>Big Data (well, “medium” data)</a:t>
            </a:r>
          </a:p>
        </p:txBody>
      </p:sp>
      <p:sp>
        <p:nvSpPr>
          <p:cNvPr id="12" name="TextBox 11">
            <a:extLst>
              <a:ext uri="{FF2B5EF4-FFF2-40B4-BE49-F238E27FC236}">
                <a16:creationId xmlns:a16="http://schemas.microsoft.com/office/drawing/2014/main" id="{AD42F3D3-53FC-4614-BA35-0879B1231C67}"/>
              </a:ext>
            </a:extLst>
          </p:cNvPr>
          <p:cNvSpPr txBox="1"/>
          <p:nvPr/>
        </p:nvSpPr>
        <p:spPr>
          <a:xfrm>
            <a:off x="821777" y="3278972"/>
            <a:ext cx="2005674" cy="923330"/>
          </a:xfrm>
          <a:prstGeom prst="rect">
            <a:avLst/>
          </a:prstGeom>
          <a:noFill/>
        </p:spPr>
        <p:txBody>
          <a:bodyPr wrap="square" rtlCol="0">
            <a:spAutoFit/>
          </a:bodyPr>
          <a:lstStyle/>
          <a:p>
            <a:r>
              <a:rPr lang="en-US" dirty="0"/>
              <a:t>Capital Budgeting Project Tracking and Management</a:t>
            </a:r>
          </a:p>
        </p:txBody>
      </p:sp>
      <p:sp>
        <p:nvSpPr>
          <p:cNvPr id="13" name="TextBox 12">
            <a:extLst>
              <a:ext uri="{FF2B5EF4-FFF2-40B4-BE49-F238E27FC236}">
                <a16:creationId xmlns:a16="http://schemas.microsoft.com/office/drawing/2014/main" id="{7070B9FE-5543-486C-9BAD-7D12563245DB}"/>
              </a:ext>
            </a:extLst>
          </p:cNvPr>
          <p:cNvSpPr txBox="1"/>
          <p:nvPr/>
        </p:nvSpPr>
        <p:spPr>
          <a:xfrm>
            <a:off x="3394558" y="998238"/>
            <a:ext cx="2231177" cy="369332"/>
          </a:xfrm>
          <a:prstGeom prst="rect">
            <a:avLst/>
          </a:prstGeom>
          <a:noFill/>
        </p:spPr>
        <p:txBody>
          <a:bodyPr wrap="square" rtlCol="0">
            <a:spAutoFit/>
          </a:bodyPr>
          <a:lstStyle/>
          <a:p>
            <a:r>
              <a:rPr lang="en-US" dirty="0">
                <a:solidFill>
                  <a:srgbClr val="0070C0"/>
                </a:solidFill>
              </a:rPr>
              <a:t>@Risk = circular saw</a:t>
            </a:r>
          </a:p>
        </p:txBody>
      </p:sp>
      <p:sp>
        <p:nvSpPr>
          <p:cNvPr id="15" name="TextBox 14">
            <a:extLst>
              <a:ext uri="{FF2B5EF4-FFF2-40B4-BE49-F238E27FC236}">
                <a16:creationId xmlns:a16="http://schemas.microsoft.com/office/drawing/2014/main" id="{970EBF7A-01C6-4977-AED5-F54073313075}"/>
              </a:ext>
            </a:extLst>
          </p:cNvPr>
          <p:cNvSpPr txBox="1"/>
          <p:nvPr/>
        </p:nvSpPr>
        <p:spPr>
          <a:xfrm>
            <a:off x="5531436" y="5345240"/>
            <a:ext cx="3090050" cy="369332"/>
          </a:xfrm>
          <a:prstGeom prst="rect">
            <a:avLst/>
          </a:prstGeom>
          <a:noFill/>
        </p:spPr>
        <p:txBody>
          <a:bodyPr wrap="square" rtlCol="0">
            <a:spAutoFit/>
          </a:bodyPr>
          <a:lstStyle/>
          <a:p>
            <a:r>
              <a:rPr lang="en-US" dirty="0">
                <a:solidFill>
                  <a:srgbClr val="0070C0"/>
                </a:solidFill>
              </a:rPr>
              <a:t>R, SAS, Stata = Cordless Drill</a:t>
            </a:r>
          </a:p>
        </p:txBody>
      </p:sp>
    </p:spTree>
    <p:extLst>
      <p:ext uri="{BB962C8B-B14F-4D97-AF65-F5344CB8AC3E}">
        <p14:creationId xmlns:p14="http://schemas.microsoft.com/office/powerpoint/2010/main" val="8937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Teaching Structure and Timeline</a:t>
            </a:r>
          </a:p>
        </p:txBody>
      </p:sp>
      <p:cxnSp>
        <p:nvCxnSpPr>
          <p:cNvPr id="5" name="Connector: Curved 4">
            <a:extLst>
              <a:ext uri="{FF2B5EF4-FFF2-40B4-BE49-F238E27FC236}">
                <a16:creationId xmlns:a16="http://schemas.microsoft.com/office/drawing/2014/main" id="{25BEA0E8-8A36-43C9-80FE-A6D79D9388D2}"/>
              </a:ext>
            </a:extLst>
          </p:cNvPr>
          <p:cNvCxnSpPr>
            <a:cxnSpLocks/>
          </p:cNvCxnSpPr>
          <p:nvPr/>
        </p:nvCxnSpPr>
        <p:spPr>
          <a:xfrm>
            <a:off x="1105989" y="2194566"/>
            <a:ext cx="5251268" cy="2559952"/>
          </a:xfrm>
          <a:prstGeom prst="curvedConnector3">
            <a:avLst>
              <a:gd name="adj1" fmla="val 50000"/>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6" name="Connector: Curved 5">
            <a:extLst>
              <a:ext uri="{FF2B5EF4-FFF2-40B4-BE49-F238E27FC236}">
                <a16:creationId xmlns:a16="http://schemas.microsoft.com/office/drawing/2014/main" id="{4F93BA01-251B-4F38-953B-8EB3FA407751}"/>
              </a:ext>
            </a:extLst>
          </p:cNvPr>
          <p:cNvCxnSpPr>
            <a:cxnSpLocks/>
          </p:cNvCxnSpPr>
          <p:nvPr/>
        </p:nvCxnSpPr>
        <p:spPr>
          <a:xfrm>
            <a:off x="1137362" y="4741818"/>
            <a:ext cx="5219895" cy="12700"/>
          </a:xfrm>
          <a:prstGeom prst="curvedConnector3">
            <a:avLst/>
          </a:prstGeom>
          <a:ln w="28575">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6D9BF1B-942A-45EB-9A3A-6857A660D0C5}"/>
              </a:ext>
            </a:extLst>
          </p:cNvPr>
          <p:cNvSpPr txBox="1"/>
          <p:nvPr/>
        </p:nvSpPr>
        <p:spPr>
          <a:xfrm>
            <a:off x="103152" y="4205059"/>
            <a:ext cx="2005674" cy="369332"/>
          </a:xfrm>
          <a:prstGeom prst="rect">
            <a:avLst/>
          </a:prstGeom>
          <a:noFill/>
        </p:spPr>
        <p:txBody>
          <a:bodyPr wrap="square" rtlCol="0">
            <a:spAutoFit/>
          </a:bodyPr>
          <a:lstStyle/>
          <a:p>
            <a:r>
              <a:rPr lang="en-US" dirty="0"/>
              <a:t>Finance Curriculum</a:t>
            </a:r>
          </a:p>
        </p:txBody>
      </p:sp>
      <p:sp>
        <p:nvSpPr>
          <p:cNvPr id="9" name="TextBox 8">
            <a:extLst>
              <a:ext uri="{FF2B5EF4-FFF2-40B4-BE49-F238E27FC236}">
                <a16:creationId xmlns:a16="http://schemas.microsoft.com/office/drawing/2014/main" id="{F7510386-5CEA-464C-B922-CA0053E39B3D}"/>
              </a:ext>
            </a:extLst>
          </p:cNvPr>
          <p:cNvSpPr txBox="1"/>
          <p:nvPr/>
        </p:nvSpPr>
        <p:spPr>
          <a:xfrm>
            <a:off x="134525" y="2342797"/>
            <a:ext cx="2005674" cy="369332"/>
          </a:xfrm>
          <a:prstGeom prst="rect">
            <a:avLst/>
          </a:prstGeom>
          <a:noFill/>
        </p:spPr>
        <p:txBody>
          <a:bodyPr wrap="square" rtlCol="0">
            <a:spAutoFit/>
          </a:bodyPr>
          <a:lstStyle/>
          <a:p>
            <a:r>
              <a:rPr lang="en-US" dirty="0"/>
              <a:t>Excel Curriculum</a:t>
            </a:r>
          </a:p>
        </p:txBody>
      </p:sp>
      <p:sp>
        <p:nvSpPr>
          <p:cNvPr id="14" name="TextBox 13">
            <a:extLst>
              <a:ext uri="{FF2B5EF4-FFF2-40B4-BE49-F238E27FC236}">
                <a16:creationId xmlns:a16="http://schemas.microsoft.com/office/drawing/2014/main" id="{1D59A323-7231-41E5-BAD6-73DFA896D8CC}"/>
              </a:ext>
            </a:extLst>
          </p:cNvPr>
          <p:cNvSpPr txBox="1"/>
          <p:nvPr/>
        </p:nvSpPr>
        <p:spPr>
          <a:xfrm>
            <a:off x="1244433" y="1232738"/>
            <a:ext cx="1629396" cy="1169551"/>
          </a:xfrm>
          <a:prstGeom prst="rect">
            <a:avLst/>
          </a:prstGeom>
          <a:noFill/>
        </p:spPr>
        <p:txBody>
          <a:bodyPr wrap="square" rtlCol="0">
            <a:spAutoFit/>
          </a:bodyPr>
          <a:lstStyle/>
          <a:p>
            <a:r>
              <a:rPr lang="en-US" sz="1400" dirty="0"/>
              <a:t>Cell Referencing</a:t>
            </a:r>
          </a:p>
          <a:p>
            <a:r>
              <a:rPr lang="en-US" sz="1400" dirty="0"/>
              <a:t>VLOOKUP</a:t>
            </a:r>
          </a:p>
          <a:p>
            <a:r>
              <a:rPr lang="en-US" sz="1400" dirty="0"/>
              <a:t>Auto-filling cells</a:t>
            </a:r>
          </a:p>
          <a:p>
            <a:r>
              <a:rPr lang="en-US" sz="1400" dirty="0"/>
              <a:t>Pivot Tables</a:t>
            </a:r>
          </a:p>
          <a:p>
            <a:endParaRPr lang="en-US" sz="1400" dirty="0"/>
          </a:p>
        </p:txBody>
      </p:sp>
      <p:sp>
        <p:nvSpPr>
          <p:cNvPr id="15" name="TextBox 14">
            <a:extLst>
              <a:ext uri="{FF2B5EF4-FFF2-40B4-BE49-F238E27FC236}">
                <a16:creationId xmlns:a16="http://schemas.microsoft.com/office/drawing/2014/main" id="{13C938BF-BF3A-4CCB-A626-A197DE59D85E}"/>
              </a:ext>
            </a:extLst>
          </p:cNvPr>
          <p:cNvSpPr txBox="1"/>
          <p:nvPr/>
        </p:nvSpPr>
        <p:spPr>
          <a:xfrm>
            <a:off x="2873829" y="1549348"/>
            <a:ext cx="1898468" cy="954107"/>
          </a:xfrm>
          <a:prstGeom prst="rect">
            <a:avLst/>
          </a:prstGeom>
          <a:noFill/>
        </p:spPr>
        <p:txBody>
          <a:bodyPr wrap="square" rtlCol="0">
            <a:spAutoFit/>
          </a:bodyPr>
          <a:lstStyle/>
          <a:p>
            <a:r>
              <a:rPr lang="en-US" sz="1400" dirty="0"/>
              <a:t>IF, SUMIF, COUNTIF</a:t>
            </a:r>
          </a:p>
          <a:p>
            <a:r>
              <a:rPr lang="en-US" sz="1400" dirty="0"/>
              <a:t>Dollar sign anchoring</a:t>
            </a:r>
          </a:p>
          <a:p>
            <a:r>
              <a:rPr lang="en-US" sz="1400" dirty="0"/>
              <a:t>Drop-down menus</a:t>
            </a:r>
          </a:p>
          <a:p>
            <a:r>
              <a:rPr lang="en-US" sz="1400" dirty="0"/>
              <a:t>Conditional formatting</a:t>
            </a:r>
          </a:p>
        </p:txBody>
      </p:sp>
      <p:sp>
        <p:nvSpPr>
          <p:cNvPr id="16" name="TextBox 15">
            <a:extLst>
              <a:ext uri="{FF2B5EF4-FFF2-40B4-BE49-F238E27FC236}">
                <a16:creationId xmlns:a16="http://schemas.microsoft.com/office/drawing/2014/main" id="{F140A7FE-D760-47E6-B9C9-E15EB9FCB512}"/>
              </a:ext>
            </a:extLst>
          </p:cNvPr>
          <p:cNvSpPr txBox="1"/>
          <p:nvPr/>
        </p:nvSpPr>
        <p:spPr>
          <a:xfrm>
            <a:off x="4280263" y="2668529"/>
            <a:ext cx="2076994" cy="954107"/>
          </a:xfrm>
          <a:prstGeom prst="rect">
            <a:avLst/>
          </a:prstGeom>
          <a:noFill/>
        </p:spPr>
        <p:txBody>
          <a:bodyPr wrap="square" rtlCol="0">
            <a:spAutoFit/>
          </a:bodyPr>
          <a:lstStyle/>
          <a:p>
            <a:r>
              <a:rPr lang="en-US" sz="1400" dirty="0" err="1"/>
              <a:t>Goalseeking</a:t>
            </a:r>
            <a:endParaRPr lang="en-US" sz="1400" dirty="0"/>
          </a:p>
          <a:p>
            <a:r>
              <a:rPr lang="en-US" sz="1400" dirty="0"/>
              <a:t>Recording VB Macros</a:t>
            </a:r>
          </a:p>
          <a:p>
            <a:r>
              <a:rPr lang="en-US" sz="1400" dirty="0"/>
              <a:t>Random # generation</a:t>
            </a:r>
          </a:p>
          <a:p>
            <a:r>
              <a:rPr lang="en-US" sz="1400" dirty="0"/>
              <a:t>Concatenating text strings</a:t>
            </a:r>
          </a:p>
        </p:txBody>
      </p:sp>
      <p:sp>
        <p:nvSpPr>
          <p:cNvPr id="17" name="TextBox 16">
            <a:extLst>
              <a:ext uri="{FF2B5EF4-FFF2-40B4-BE49-F238E27FC236}">
                <a16:creationId xmlns:a16="http://schemas.microsoft.com/office/drawing/2014/main" id="{38B3DE92-3E9E-4894-8143-5A16B299EB78}"/>
              </a:ext>
            </a:extLst>
          </p:cNvPr>
          <p:cNvSpPr txBox="1"/>
          <p:nvPr/>
        </p:nvSpPr>
        <p:spPr>
          <a:xfrm>
            <a:off x="2059131" y="4866922"/>
            <a:ext cx="1807476" cy="1600438"/>
          </a:xfrm>
          <a:prstGeom prst="rect">
            <a:avLst/>
          </a:prstGeom>
          <a:noFill/>
        </p:spPr>
        <p:txBody>
          <a:bodyPr wrap="square" rtlCol="0">
            <a:spAutoFit/>
          </a:bodyPr>
          <a:lstStyle/>
          <a:p>
            <a:r>
              <a:rPr lang="en-US" sz="1400" dirty="0"/>
              <a:t>Corporations</a:t>
            </a:r>
          </a:p>
          <a:p>
            <a:r>
              <a:rPr lang="en-US" sz="1400" dirty="0"/>
              <a:t>Limited liability</a:t>
            </a:r>
          </a:p>
          <a:p>
            <a:r>
              <a:rPr lang="en-US" sz="1400" dirty="0"/>
              <a:t>Agency theory</a:t>
            </a:r>
          </a:p>
          <a:p>
            <a:r>
              <a:rPr lang="en-US" sz="1400" dirty="0"/>
              <a:t>Financial Markets</a:t>
            </a:r>
          </a:p>
          <a:p>
            <a:r>
              <a:rPr lang="en-US" sz="1400" dirty="0"/>
              <a:t>Financial statements</a:t>
            </a:r>
          </a:p>
          <a:p>
            <a:r>
              <a:rPr lang="en-US" sz="1400" dirty="0"/>
              <a:t>Cash flow analysis</a:t>
            </a:r>
          </a:p>
          <a:p>
            <a:r>
              <a:rPr lang="en-US" sz="1400" dirty="0"/>
              <a:t>TVM</a:t>
            </a:r>
          </a:p>
        </p:txBody>
      </p:sp>
      <p:sp>
        <p:nvSpPr>
          <p:cNvPr id="18" name="TextBox 17">
            <a:extLst>
              <a:ext uri="{FF2B5EF4-FFF2-40B4-BE49-F238E27FC236}">
                <a16:creationId xmlns:a16="http://schemas.microsoft.com/office/drawing/2014/main" id="{476C2972-5124-40DE-86DC-A191EB66B9FF}"/>
              </a:ext>
            </a:extLst>
          </p:cNvPr>
          <p:cNvSpPr txBox="1"/>
          <p:nvPr/>
        </p:nvSpPr>
        <p:spPr>
          <a:xfrm>
            <a:off x="4197086" y="4866922"/>
            <a:ext cx="1929394" cy="1169551"/>
          </a:xfrm>
          <a:prstGeom prst="rect">
            <a:avLst/>
          </a:prstGeom>
          <a:noFill/>
        </p:spPr>
        <p:txBody>
          <a:bodyPr wrap="square" rtlCol="0">
            <a:spAutoFit/>
          </a:bodyPr>
          <a:lstStyle/>
          <a:p>
            <a:r>
              <a:rPr lang="en-US" sz="1400" dirty="0"/>
              <a:t>Loan Types/Payments</a:t>
            </a:r>
          </a:p>
          <a:p>
            <a:r>
              <a:rPr lang="en-US" sz="1400" dirty="0"/>
              <a:t>Bond valuation</a:t>
            </a:r>
          </a:p>
          <a:p>
            <a:r>
              <a:rPr lang="en-US" sz="1400" dirty="0"/>
              <a:t>Stock valuation</a:t>
            </a:r>
          </a:p>
          <a:p>
            <a:r>
              <a:rPr lang="en-US" sz="1400" dirty="0"/>
              <a:t>Capital Structure</a:t>
            </a:r>
          </a:p>
          <a:p>
            <a:r>
              <a:rPr lang="en-US" sz="1400" dirty="0"/>
              <a:t>Risk and return</a:t>
            </a:r>
          </a:p>
        </p:txBody>
      </p:sp>
      <p:sp>
        <p:nvSpPr>
          <p:cNvPr id="19" name="TextBox 18">
            <a:extLst>
              <a:ext uri="{FF2B5EF4-FFF2-40B4-BE49-F238E27FC236}">
                <a16:creationId xmlns:a16="http://schemas.microsoft.com/office/drawing/2014/main" id="{48E82975-CC69-4D85-BA92-E84AEB4F952F}"/>
              </a:ext>
            </a:extLst>
          </p:cNvPr>
          <p:cNvSpPr txBox="1"/>
          <p:nvPr/>
        </p:nvSpPr>
        <p:spPr>
          <a:xfrm>
            <a:off x="5505927" y="1053520"/>
            <a:ext cx="3440880" cy="1200329"/>
          </a:xfrm>
          <a:prstGeom prst="rect">
            <a:avLst/>
          </a:prstGeom>
          <a:solidFill>
            <a:srgbClr val="00B0F0"/>
          </a:solidFill>
          <a:ln>
            <a:solidFill>
              <a:schemeClr val="tx1"/>
            </a:solidFill>
          </a:ln>
        </p:spPr>
        <p:txBody>
          <a:bodyPr wrap="square" rtlCol="0">
            <a:spAutoFit/>
          </a:bodyPr>
          <a:lstStyle/>
          <a:p>
            <a:r>
              <a:rPr lang="en-US" dirty="0"/>
              <a:t>First half of semester:</a:t>
            </a:r>
          </a:p>
          <a:p>
            <a:r>
              <a:rPr lang="en-US" dirty="0"/>
              <a:t>Learning &amp; mastering Excel tools (I focus on tools I used most often in my pre-academic career)</a:t>
            </a:r>
          </a:p>
        </p:txBody>
      </p:sp>
    </p:spTree>
    <p:extLst>
      <p:ext uri="{BB962C8B-B14F-4D97-AF65-F5344CB8AC3E}">
        <p14:creationId xmlns:p14="http://schemas.microsoft.com/office/powerpoint/2010/main" val="24411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4E4AEB-EBDD-4EC5-84A0-6C55FBB4A69E}"/>
              </a:ext>
            </a:extLst>
          </p:cNvPr>
          <p:cNvSpPr txBox="1">
            <a:spLocks/>
          </p:cNvSpPr>
          <p:nvPr/>
        </p:nvSpPr>
        <p:spPr>
          <a:xfrm>
            <a:off x="76200" y="1291048"/>
            <a:ext cx="8975591"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 created the Excel database using a “random name” generator from the internet to create ~4000 customers</a:t>
            </a:r>
          </a:p>
          <a:p>
            <a:r>
              <a:rPr lang="en-US" sz="2400" dirty="0"/>
              <a:t>Data by state, year, new vs. renewing customer, cancellation status, etc.</a:t>
            </a:r>
          </a:p>
          <a:p>
            <a:pPr marL="0" indent="0">
              <a:buNone/>
            </a:pPr>
            <a:endParaRPr lang="en-US" sz="2400" dirty="0"/>
          </a:p>
          <a:p>
            <a:pPr marL="0" indent="0">
              <a:buNone/>
            </a:pPr>
            <a:r>
              <a:rPr lang="en-US" sz="2800" dirty="0">
                <a:solidFill>
                  <a:srgbClr val="0070C0"/>
                </a:solidFill>
              </a:rPr>
              <a:t>The goal: detailed, but intuitive and not overwhelming</a:t>
            </a:r>
          </a:p>
          <a:p>
            <a:endParaRPr lang="en-US" sz="2800" dirty="0"/>
          </a:p>
          <a:p>
            <a:endParaRPr lang="en-US" sz="2800" dirty="0"/>
          </a:p>
        </p:txBody>
      </p:sp>
      <p:sp>
        <p:nvSpPr>
          <p:cNvPr id="5" name="Title 1">
            <a:extLst>
              <a:ext uri="{FF2B5EF4-FFF2-40B4-BE49-F238E27FC236}">
                <a16:creationId xmlns:a16="http://schemas.microsoft.com/office/drawing/2014/main" id="{1B0EE586-0AE2-41BA-9B42-45B18A4B856F}"/>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Creating the “right” data for the project</a:t>
            </a:r>
          </a:p>
        </p:txBody>
      </p:sp>
    </p:spTree>
    <p:extLst>
      <p:ext uri="{BB962C8B-B14F-4D97-AF65-F5344CB8AC3E}">
        <p14:creationId xmlns:p14="http://schemas.microsoft.com/office/powerpoint/2010/main" val="753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1</a:t>
            </a:r>
            <a:r>
              <a:rPr lang="en-US" sz="3600" b="1" baseline="30000" dirty="0"/>
              <a:t>st</a:t>
            </a:r>
            <a:r>
              <a:rPr lang="en-US" sz="3600" b="1" dirty="0"/>
              <a:t> Half of Semester –Excel Tools</a:t>
            </a:r>
          </a:p>
        </p:txBody>
      </p:sp>
      <p:sp>
        <p:nvSpPr>
          <p:cNvPr id="3" name="TextBox 2">
            <a:extLst>
              <a:ext uri="{FF2B5EF4-FFF2-40B4-BE49-F238E27FC236}">
                <a16:creationId xmlns:a16="http://schemas.microsoft.com/office/drawing/2014/main" id="{ED1F5721-CFF4-46AB-9BB9-51FE8188C6AC}"/>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t>Cell Referencing</a:t>
            </a:r>
          </a:p>
          <a:p>
            <a:pPr>
              <a:spcAft>
                <a:spcPts val="600"/>
              </a:spcAft>
            </a:pPr>
            <a:r>
              <a:rPr lang="en-US" sz="2000" dirty="0"/>
              <a:t>VLOOKUP</a:t>
            </a:r>
          </a:p>
          <a:p>
            <a:pPr>
              <a:spcAft>
                <a:spcPts val="600"/>
              </a:spcAft>
            </a:pPr>
            <a:r>
              <a:rPr lang="en-US" sz="2000" dirty="0"/>
              <a:t>Auto-filling cells</a:t>
            </a:r>
          </a:p>
          <a:p>
            <a:pPr>
              <a:spcAft>
                <a:spcPts val="600"/>
              </a:spcAft>
            </a:pPr>
            <a:r>
              <a:rPr lang="en-US" sz="2000" dirty="0"/>
              <a:t>Pivot Tables</a:t>
            </a:r>
          </a:p>
          <a:p>
            <a:pPr>
              <a:spcAft>
                <a:spcPts val="600"/>
              </a:spcAft>
            </a:pPr>
            <a:r>
              <a:rPr lang="en-US" sz="2000" dirty="0"/>
              <a:t>IF, SUMIF, COUNTIF</a:t>
            </a:r>
          </a:p>
          <a:p>
            <a:pPr>
              <a:spcAft>
                <a:spcPts val="600"/>
              </a:spcAft>
            </a:pPr>
            <a:r>
              <a:rPr lang="en-US" sz="2000" dirty="0"/>
              <a:t>Dollar sign anchoring</a:t>
            </a:r>
          </a:p>
          <a:p>
            <a:pPr>
              <a:spcAft>
                <a:spcPts val="600"/>
              </a:spcAft>
            </a:pPr>
            <a:r>
              <a:rPr lang="en-US" sz="2000" dirty="0"/>
              <a:t>Drop-down menus</a:t>
            </a:r>
          </a:p>
          <a:p>
            <a:pPr>
              <a:spcAft>
                <a:spcPts val="600"/>
              </a:spcAft>
            </a:pPr>
            <a:r>
              <a:rPr lang="en-US" sz="2000" dirty="0"/>
              <a:t>Conditional formatting</a:t>
            </a:r>
          </a:p>
          <a:p>
            <a:pPr>
              <a:spcAft>
                <a:spcPts val="600"/>
              </a:spcAft>
            </a:pPr>
            <a:r>
              <a:rPr lang="en-US" sz="2000" dirty="0" err="1"/>
              <a:t>Goalseeking</a:t>
            </a:r>
            <a:endParaRPr lang="en-US" sz="2000" dirty="0"/>
          </a:p>
          <a:p>
            <a:pPr>
              <a:spcAft>
                <a:spcPts val="600"/>
              </a:spcAft>
            </a:pPr>
            <a:r>
              <a:rPr lang="en-US" sz="2000" dirty="0"/>
              <a:t>Recording VB Macros</a:t>
            </a:r>
          </a:p>
          <a:p>
            <a:pPr>
              <a:spcAft>
                <a:spcPts val="600"/>
              </a:spcAft>
            </a:pPr>
            <a:r>
              <a:rPr lang="en-US" sz="2000" dirty="0"/>
              <a:t>Random # generation</a:t>
            </a:r>
          </a:p>
          <a:p>
            <a:pPr>
              <a:spcAft>
                <a:spcPts val="600"/>
              </a:spcAft>
            </a:pPr>
            <a:r>
              <a:rPr lang="en-US" sz="2000" dirty="0"/>
              <a:t>Concatenating text strings</a:t>
            </a:r>
          </a:p>
        </p:txBody>
      </p:sp>
    </p:spTree>
    <p:extLst>
      <p:ext uri="{BB962C8B-B14F-4D97-AF65-F5344CB8AC3E}">
        <p14:creationId xmlns:p14="http://schemas.microsoft.com/office/powerpoint/2010/main" val="198933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091C-3810-400D-BA61-A21E1FD76BB3}"/>
              </a:ext>
            </a:extLst>
          </p:cNvPr>
          <p:cNvSpPr txBox="1">
            <a:spLocks/>
          </p:cNvSpPr>
          <p:nvPr/>
        </p:nvSpPr>
        <p:spPr>
          <a:xfrm>
            <a:off x="28695" y="76200"/>
            <a:ext cx="89629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1</a:t>
            </a:r>
            <a:r>
              <a:rPr lang="en-US" sz="3600" b="1" baseline="30000" dirty="0"/>
              <a:t>st</a:t>
            </a:r>
            <a:r>
              <a:rPr lang="en-US" sz="3600" b="1" dirty="0"/>
              <a:t> Half of Semester –Excel Tools</a:t>
            </a:r>
          </a:p>
        </p:txBody>
      </p:sp>
      <p:pic>
        <p:nvPicPr>
          <p:cNvPr id="4" name="Picture 3">
            <a:extLst>
              <a:ext uri="{FF2B5EF4-FFF2-40B4-BE49-F238E27FC236}">
                <a16:creationId xmlns:a16="http://schemas.microsoft.com/office/drawing/2014/main" id="{3799D2A7-CC6B-4819-B9C6-23DB7077C969}"/>
              </a:ext>
            </a:extLst>
          </p:cNvPr>
          <p:cNvPicPr>
            <a:picLocks noChangeAspect="1"/>
          </p:cNvPicPr>
          <p:nvPr/>
        </p:nvPicPr>
        <p:blipFill rotWithShape="1">
          <a:blip r:embed="rId3"/>
          <a:srcRect l="3" t="15335" r="36995" b="18890"/>
          <a:stretch/>
        </p:blipFill>
        <p:spPr>
          <a:xfrm>
            <a:off x="3230880" y="1570763"/>
            <a:ext cx="5760720" cy="3383280"/>
          </a:xfrm>
          <a:prstGeom prst="rect">
            <a:avLst/>
          </a:prstGeom>
        </p:spPr>
      </p:pic>
      <p:sp>
        <p:nvSpPr>
          <p:cNvPr id="5" name="TextBox 4">
            <a:extLst>
              <a:ext uri="{FF2B5EF4-FFF2-40B4-BE49-F238E27FC236}">
                <a16:creationId xmlns:a16="http://schemas.microsoft.com/office/drawing/2014/main" id="{08176072-1554-4FEF-A5C6-9BF8E441AEF2}"/>
              </a:ext>
            </a:extLst>
          </p:cNvPr>
          <p:cNvSpPr txBox="1"/>
          <p:nvPr/>
        </p:nvSpPr>
        <p:spPr>
          <a:xfrm>
            <a:off x="478972" y="999770"/>
            <a:ext cx="3370218" cy="4632037"/>
          </a:xfrm>
          <a:prstGeom prst="rect">
            <a:avLst/>
          </a:prstGeom>
          <a:noFill/>
        </p:spPr>
        <p:txBody>
          <a:bodyPr wrap="square" rtlCol="0">
            <a:spAutoFit/>
          </a:bodyPr>
          <a:lstStyle/>
          <a:p>
            <a:pPr>
              <a:spcAft>
                <a:spcPts val="600"/>
              </a:spcAft>
            </a:pPr>
            <a:r>
              <a:rPr lang="en-US" sz="2000" dirty="0">
                <a:solidFill>
                  <a:srgbClr val="0070C0"/>
                </a:solidFill>
              </a:rPr>
              <a:t>Cell Referencing</a:t>
            </a:r>
          </a:p>
          <a:p>
            <a:pPr>
              <a:spcAft>
                <a:spcPts val="600"/>
              </a:spcAft>
            </a:pPr>
            <a:r>
              <a:rPr lang="en-US" sz="2000" dirty="0">
                <a:solidFill>
                  <a:srgbClr val="0070C0"/>
                </a:solidFill>
              </a:rPr>
              <a:t>VLOOKUP</a:t>
            </a:r>
          </a:p>
          <a:p>
            <a:pPr>
              <a:spcAft>
                <a:spcPts val="600"/>
              </a:spcAft>
            </a:pPr>
            <a:r>
              <a:rPr lang="en-US" sz="2000" dirty="0">
                <a:solidFill>
                  <a:srgbClr val="0070C0"/>
                </a:solidFill>
              </a:rPr>
              <a:t>Auto-filling cells</a:t>
            </a:r>
          </a:p>
          <a:p>
            <a:pPr>
              <a:spcAft>
                <a:spcPts val="600"/>
              </a:spcAft>
            </a:pPr>
            <a:r>
              <a:rPr lang="en-US" sz="2000" dirty="0">
                <a:solidFill>
                  <a:schemeClr val="bg1">
                    <a:lumMod val="85000"/>
                  </a:schemeClr>
                </a:solidFill>
              </a:rPr>
              <a:t>Pivot Tables</a:t>
            </a:r>
          </a:p>
          <a:p>
            <a:pPr>
              <a:spcAft>
                <a:spcPts val="600"/>
              </a:spcAft>
            </a:pPr>
            <a:r>
              <a:rPr lang="en-US" sz="2000" dirty="0">
                <a:solidFill>
                  <a:schemeClr val="bg1">
                    <a:lumMod val="85000"/>
                  </a:schemeClr>
                </a:solidFill>
              </a:rPr>
              <a:t>IF, SUMIF, COUNTIF</a:t>
            </a:r>
          </a:p>
          <a:p>
            <a:pPr>
              <a:spcAft>
                <a:spcPts val="600"/>
              </a:spcAft>
            </a:pPr>
            <a:r>
              <a:rPr lang="en-US" sz="2000" dirty="0">
                <a:solidFill>
                  <a:schemeClr val="bg1">
                    <a:lumMod val="85000"/>
                  </a:schemeClr>
                </a:solidFill>
              </a:rPr>
              <a:t>Dollar sign anchoring</a:t>
            </a:r>
          </a:p>
          <a:p>
            <a:pPr>
              <a:spcAft>
                <a:spcPts val="600"/>
              </a:spcAft>
            </a:pPr>
            <a:r>
              <a:rPr lang="en-US" sz="2000" dirty="0">
                <a:solidFill>
                  <a:schemeClr val="bg1">
                    <a:lumMod val="85000"/>
                  </a:schemeClr>
                </a:solidFill>
              </a:rPr>
              <a:t>Drop-down menus</a:t>
            </a:r>
          </a:p>
          <a:p>
            <a:pPr>
              <a:spcAft>
                <a:spcPts val="600"/>
              </a:spcAft>
            </a:pPr>
            <a:r>
              <a:rPr lang="en-US" sz="2000" dirty="0">
                <a:solidFill>
                  <a:schemeClr val="bg1">
                    <a:lumMod val="85000"/>
                  </a:schemeClr>
                </a:solidFill>
              </a:rPr>
              <a:t>Conditional formatting</a:t>
            </a:r>
          </a:p>
          <a:p>
            <a:pPr>
              <a:spcAft>
                <a:spcPts val="600"/>
              </a:spcAft>
            </a:pPr>
            <a:r>
              <a:rPr lang="en-US" sz="2000" dirty="0" err="1">
                <a:solidFill>
                  <a:schemeClr val="bg1">
                    <a:lumMod val="85000"/>
                  </a:schemeClr>
                </a:solidFill>
              </a:rPr>
              <a:t>Goalseeking</a:t>
            </a:r>
            <a:endParaRPr lang="en-US" sz="2000" dirty="0">
              <a:solidFill>
                <a:schemeClr val="bg1">
                  <a:lumMod val="85000"/>
                </a:schemeClr>
              </a:solidFill>
            </a:endParaRPr>
          </a:p>
          <a:p>
            <a:pPr>
              <a:spcAft>
                <a:spcPts val="600"/>
              </a:spcAft>
            </a:pPr>
            <a:r>
              <a:rPr lang="en-US" sz="2000" dirty="0">
                <a:solidFill>
                  <a:schemeClr val="bg1">
                    <a:lumMod val="85000"/>
                  </a:schemeClr>
                </a:solidFill>
              </a:rPr>
              <a:t>Recording VB Macros</a:t>
            </a:r>
          </a:p>
          <a:p>
            <a:pPr>
              <a:spcAft>
                <a:spcPts val="600"/>
              </a:spcAft>
            </a:pPr>
            <a:r>
              <a:rPr lang="en-US" sz="2000" dirty="0">
                <a:solidFill>
                  <a:schemeClr val="bg1">
                    <a:lumMod val="85000"/>
                  </a:schemeClr>
                </a:solidFill>
              </a:rPr>
              <a:t>Random # generation</a:t>
            </a:r>
          </a:p>
          <a:p>
            <a:pPr>
              <a:spcAft>
                <a:spcPts val="600"/>
              </a:spcAft>
            </a:pPr>
            <a:r>
              <a:rPr lang="en-US" sz="2000" dirty="0">
                <a:solidFill>
                  <a:schemeClr val="bg1">
                    <a:lumMod val="85000"/>
                  </a:schemeClr>
                </a:solidFill>
              </a:rPr>
              <a:t>Concatenating text strings</a:t>
            </a:r>
          </a:p>
        </p:txBody>
      </p:sp>
      <p:sp>
        <p:nvSpPr>
          <p:cNvPr id="6" name="Rectangle 5">
            <a:extLst>
              <a:ext uri="{FF2B5EF4-FFF2-40B4-BE49-F238E27FC236}">
                <a16:creationId xmlns:a16="http://schemas.microsoft.com/office/drawing/2014/main" id="{3305BB3B-070B-4700-92C2-6C80949834FB}"/>
              </a:ext>
            </a:extLst>
          </p:cNvPr>
          <p:cNvSpPr/>
          <p:nvPr/>
        </p:nvSpPr>
        <p:spPr>
          <a:xfrm>
            <a:off x="5124412" y="1019145"/>
            <a:ext cx="1973655" cy="400110"/>
          </a:xfrm>
          <a:prstGeom prst="rect">
            <a:avLst/>
          </a:prstGeom>
        </p:spPr>
        <p:txBody>
          <a:bodyPr wrap="square">
            <a:spAutoFit/>
          </a:bodyPr>
          <a:lstStyle/>
          <a:p>
            <a:r>
              <a:rPr lang="en-US" sz="2000" dirty="0">
                <a:solidFill>
                  <a:srgbClr val="0070C0"/>
                </a:solidFill>
              </a:rPr>
              <a:t>First Assignment</a:t>
            </a:r>
          </a:p>
        </p:txBody>
      </p:sp>
    </p:spTree>
    <p:extLst>
      <p:ext uri="{BB962C8B-B14F-4D97-AF65-F5344CB8AC3E}">
        <p14:creationId xmlns:p14="http://schemas.microsoft.com/office/powerpoint/2010/main" val="58965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19044</TotalTime>
  <Words>2694</Words>
  <Application>Microsoft Office PowerPoint</Application>
  <PresentationFormat>On-screen Show (4:3)</PresentationFormat>
  <Paragraphs>456</Paragraphs>
  <Slides>37</Slides>
  <Notes>37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Arial</vt:lpstr>
      <vt:lpstr>Calibri</vt:lpstr>
      <vt:lpstr>Calibri Light</vt:lpstr>
      <vt:lpstr>Office Theme</vt:lpstr>
      <vt:lpstr>Worksheet</vt:lpstr>
      <vt:lpstr>Macro-Enabled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Obrien</dc:creator>
  <cp:lastModifiedBy>Bill Obrien</cp:lastModifiedBy>
  <cp:revision>83</cp:revision>
  <dcterms:created xsi:type="dcterms:W3CDTF">2020-09-22T14:50:26Z</dcterms:created>
  <dcterms:modified xsi:type="dcterms:W3CDTF">2020-11-09T16:12:52Z</dcterms:modified>
</cp:coreProperties>
</file>